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87"/>
  </p:notesMasterIdLst>
  <p:sldIdLst>
    <p:sldId id="361" r:id="rId2"/>
    <p:sldId id="275" r:id="rId3"/>
    <p:sldId id="301" r:id="rId4"/>
    <p:sldId id="362" r:id="rId5"/>
    <p:sldId id="277" r:id="rId6"/>
    <p:sldId id="335" r:id="rId7"/>
    <p:sldId id="325" r:id="rId8"/>
    <p:sldId id="302" r:id="rId9"/>
    <p:sldId id="351" r:id="rId10"/>
    <p:sldId id="336" r:id="rId11"/>
    <p:sldId id="303" r:id="rId12"/>
    <p:sldId id="337" r:id="rId13"/>
    <p:sldId id="305" r:id="rId14"/>
    <p:sldId id="326" r:id="rId15"/>
    <p:sldId id="306" r:id="rId16"/>
    <p:sldId id="356" r:id="rId17"/>
    <p:sldId id="339" r:id="rId18"/>
    <p:sldId id="352" r:id="rId19"/>
    <p:sldId id="307" r:id="rId20"/>
    <p:sldId id="340" r:id="rId21"/>
    <p:sldId id="327" r:id="rId22"/>
    <p:sldId id="308" r:id="rId23"/>
    <p:sldId id="353" r:id="rId24"/>
    <p:sldId id="357" r:id="rId25"/>
    <p:sldId id="328" r:id="rId26"/>
    <p:sldId id="363" r:id="rId27"/>
    <p:sldId id="37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42" r:id="rId37"/>
    <p:sldId id="343" r:id="rId38"/>
    <p:sldId id="329" r:id="rId39"/>
    <p:sldId id="373" r:id="rId40"/>
    <p:sldId id="309" r:id="rId41"/>
    <p:sldId id="344" r:id="rId42"/>
    <p:sldId id="330" r:id="rId43"/>
    <p:sldId id="310" r:id="rId44"/>
    <p:sldId id="410" r:id="rId45"/>
    <p:sldId id="407" r:id="rId46"/>
    <p:sldId id="408" r:id="rId47"/>
    <p:sldId id="406" r:id="rId48"/>
    <p:sldId id="345" r:id="rId49"/>
    <p:sldId id="354" r:id="rId50"/>
    <p:sldId id="311" r:id="rId51"/>
    <p:sldId id="331" r:id="rId52"/>
    <p:sldId id="312" r:id="rId53"/>
    <p:sldId id="332" r:id="rId54"/>
    <p:sldId id="437" r:id="rId55"/>
    <p:sldId id="333" r:id="rId56"/>
    <p:sldId id="375" r:id="rId57"/>
    <p:sldId id="313" r:id="rId58"/>
    <p:sldId id="381" r:id="rId59"/>
    <p:sldId id="358" r:id="rId60"/>
    <p:sldId id="391" r:id="rId61"/>
    <p:sldId id="388" r:id="rId62"/>
    <p:sldId id="359" r:id="rId63"/>
    <p:sldId id="314" r:id="rId64"/>
    <p:sldId id="315" r:id="rId65"/>
    <p:sldId id="435" r:id="rId66"/>
    <p:sldId id="376" r:id="rId67"/>
    <p:sldId id="377" r:id="rId68"/>
    <p:sldId id="378" r:id="rId69"/>
    <p:sldId id="379" r:id="rId70"/>
    <p:sldId id="334" r:id="rId71"/>
    <p:sldId id="316" r:id="rId72"/>
    <p:sldId id="350" r:id="rId73"/>
    <p:sldId id="400" r:id="rId74"/>
    <p:sldId id="401" r:id="rId75"/>
    <p:sldId id="402" r:id="rId76"/>
    <p:sldId id="403" r:id="rId77"/>
    <p:sldId id="404" r:id="rId78"/>
    <p:sldId id="405" r:id="rId79"/>
    <p:sldId id="318" r:id="rId80"/>
    <p:sldId id="317" r:id="rId81"/>
    <p:sldId id="436" r:id="rId82"/>
    <p:sldId id="319" r:id="rId83"/>
    <p:sldId id="399" r:id="rId84"/>
    <p:sldId id="398" r:id="rId85"/>
    <p:sldId id="380" r:id="rId8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0D23"/>
    <a:srgbClr val="023A91"/>
    <a:srgbClr val="013990"/>
    <a:srgbClr val="CC0000"/>
    <a:srgbClr val="2361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6408" autoAdjust="0"/>
  </p:normalViewPr>
  <p:slideViewPr>
    <p:cSldViewPr snapToGrid="0">
      <p:cViewPr varScale="1">
        <p:scale>
          <a:sx n="79" d="100"/>
          <a:sy n="79" d="100"/>
        </p:scale>
        <p:origin x="159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997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image" Target="../media/image18.wmf"/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12" Type="http://schemas.openxmlformats.org/officeDocument/2006/relationships/image" Target="../media/image17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11" Type="http://schemas.openxmlformats.org/officeDocument/2006/relationships/image" Target="../media/image16.wmf"/><Relationship Id="rId5" Type="http://schemas.openxmlformats.org/officeDocument/2006/relationships/image" Target="../media/image10.wmf"/><Relationship Id="rId10" Type="http://schemas.openxmlformats.org/officeDocument/2006/relationships/image" Target="../media/image15.wmf"/><Relationship Id="rId4" Type="http://schemas.openxmlformats.org/officeDocument/2006/relationships/image" Target="../media/image9.wmf"/><Relationship Id="rId9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6.wmf"/><Relationship Id="rId6" Type="http://schemas.openxmlformats.org/officeDocument/2006/relationships/image" Target="../media/image63.wmf"/><Relationship Id="rId5" Type="http://schemas.openxmlformats.org/officeDocument/2006/relationships/image" Target="../media/image62.wmf"/><Relationship Id="rId4" Type="http://schemas.openxmlformats.org/officeDocument/2006/relationships/image" Target="../media/image3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6.wmf"/><Relationship Id="rId6" Type="http://schemas.openxmlformats.org/officeDocument/2006/relationships/image" Target="../media/image63.wmf"/><Relationship Id="rId5" Type="http://schemas.openxmlformats.org/officeDocument/2006/relationships/image" Target="../media/image62.wmf"/><Relationship Id="rId4" Type="http://schemas.openxmlformats.org/officeDocument/2006/relationships/image" Target="../media/image33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54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image" Target="../media/image80.wmf"/><Relationship Id="rId7" Type="http://schemas.openxmlformats.org/officeDocument/2006/relationships/image" Target="../media/image84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6" Type="http://schemas.openxmlformats.org/officeDocument/2006/relationships/image" Target="../media/image83.wmf"/><Relationship Id="rId5" Type="http://schemas.openxmlformats.org/officeDocument/2006/relationships/image" Target="../media/image82.wmf"/><Relationship Id="rId10" Type="http://schemas.openxmlformats.org/officeDocument/2006/relationships/image" Target="../media/image87.wmf"/><Relationship Id="rId4" Type="http://schemas.openxmlformats.org/officeDocument/2006/relationships/image" Target="../media/image81.wmf"/><Relationship Id="rId9" Type="http://schemas.openxmlformats.org/officeDocument/2006/relationships/image" Target="../media/image86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7" Type="http://schemas.openxmlformats.org/officeDocument/2006/relationships/image" Target="../media/image103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6" Type="http://schemas.openxmlformats.org/officeDocument/2006/relationships/image" Target="../media/image102.wmf"/><Relationship Id="rId5" Type="http://schemas.openxmlformats.org/officeDocument/2006/relationships/image" Target="../media/image101.wmf"/><Relationship Id="rId4" Type="http://schemas.openxmlformats.org/officeDocument/2006/relationships/image" Target="../media/image100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7" Type="http://schemas.openxmlformats.org/officeDocument/2006/relationships/image" Target="../media/image107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Relationship Id="rId6" Type="http://schemas.openxmlformats.org/officeDocument/2006/relationships/image" Target="../media/image54.wmf"/><Relationship Id="rId5" Type="http://schemas.openxmlformats.org/officeDocument/2006/relationships/image" Target="../media/image106.wmf"/><Relationship Id="rId4" Type="http://schemas.openxmlformats.org/officeDocument/2006/relationships/image" Target="../media/image61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54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Relationship Id="rId4" Type="http://schemas.openxmlformats.org/officeDocument/2006/relationships/image" Target="../media/image117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wmf"/><Relationship Id="rId1" Type="http://schemas.openxmlformats.org/officeDocument/2006/relationships/image" Target="../media/image118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11" Type="http://schemas.openxmlformats.org/officeDocument/2006/relationships/image" Target="../media/image29.wmf"/><Relationship Id="rId5" Type="http://schemas.openxmlformats.org/officeDocument/2006/relationships/image" Target="../media/image23.wmf"/><Relationship Id="rId10" Type="http://schemas.openxmlformats.org/officeDocument/2006/relationships/image" Target="../media/image28.wmf"/><Relationship Id="rId4" Type="http://schemas.openxmlformats.org/officeDocument/2006/relationships/image" Target="../media/image22.wmf"/><Relationship Id="rId9" Type="http://schemas.openxmlformats.org/officeDocument/2006/relationships/image" Target="../media/image27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3" Type="http://schemas.openxmlformats.org/officeDocument/2006/relationships/image" Target="../media/image126.wmf"/><Relationship Id="rId7" Type="http://schemas.openxmlformats.org/officeDocument/2006/relationships/image" Target="../media/image128.wmf"/><Relationship Id="rId2" Type="http://schemas.openxmlformats.org/officeDocument/2006/relationships/image" Target="../media/image125.wmf"/><Relationship Id="rId1" Type="http://schemas.openxmlformats.org/officeDocument/2006/relationships/image" Target="../media/image124.wmf"/><Relationship Id="rId6" Type="http://schemas.openxmlformats.org/officeDocument/2006/relationships/image" Target="../media/image76.wmf"/><Relationship Id="rId11" Type="http://schemas.openxmlformats.org/officeDocument/2006/relationships/image" Target="../media/image132.wmf"/><Relationship Id="rId5" Type="http://schemas.openxmlformats.org/officeDocument/2006/relationships/image" Target="../media/image16.wmf"/><Relationship Id="rId10" Type="http://schemas.openxmlformats.org/officeDocument/2006/relationships/image" Target="../media/image131.wmf"/><Relationship Id="rId4" Type="http://schemas.openxmlformats.org/officeDocument/2006/relationships/image" Target="../media/image127.wmf"/><Relationship Id="rId9" Type="http://schemas.openxmlformats.org/officeDocument/2006/relationships/image" Target="../media/image130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image" Target="../media/image86.wmf"/><Relationship Id="rId1" Type="http://schemas.openxmlformats.org/officeDocument/2006/relationships/image" Target="../media/image125.wmf"/><Relationship Id="rId5" Type="http://schemas.openxmlformats.org/officeDocument/2006/relationships/image" Target="../media/image135.wmf"/><Relationship Id="rId4" Type="http://schemas.openxmlformats.org/officeDocument/2006/relationships/image" Target="../media/image134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76.wmf"/><Relationship Id="rId1" Type="http://schemas.openxmlformats.org/officeDocument/2006/relationships/image" Target="../media/image138.wmf"/><Relationship Id="rId6" Type="http://schemas.openxmlformats.org/officeDocument/2006/relationships/image" Target="../media/image103.wmf"/><Relationship Id="rId5" Type="http://schemas.openxmlformats.org/officeDocument/2006/relationships/image" Target="../media/image140.wmf"/><Relationship Id="rId4" Type="http://schemas.openxmlformats.org/officeDocument/2006/relationships/image" Target="../media/image139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wmf"/><Relationship Id="rId2" Type="http://schemas.openxmlformats.org/officeDocument/2006/relationships/image" Target="../media/image149.wmf"/><Relationship Id="rId1" Type="http://schemas.openxmlformats.org/officeDocument/2006/relationships/image" Target="../media/image14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34.wmf"/><Relationship Id="rId7" Type="http://schemas.openxmlformats.org/officeDocument/2006/relationships/image" Target="../media/image38.wmf"/><Relationship Id="rId2" Type="http://schemas.openxmlformats.org/officeDocument/2006/relationships/image" Target="../media/image33.wmf"/><Relationship Id="rId1" Type="http://schemas.openxmlformats.org/officeDocument/2006/relationships/image" Target="../media/image29.w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6" Type="http://schemas.openxmlformats.org/officeDocument/2006/relationships/image" Target="../media/image46.wmf"/><Relationship Id="rId5" Type="http://schemas.openxmlformats.org/officeDocument/2006/relationships/image" Target="../media/image47.wmf"/><Relationship Id="rId4" Type="http://schemas.openxmlformats.org/officeDocument/2006/relationships/image" Target="../media/image45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image" Target="../media/image50.wmf"/><Relationship Id="rId7" Type="http://schemas.openxmlformats.org/officeDocument/2006/relationships/image" Target="../media/image54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4" Type="http://schemas.openxmlformats.org/officeDocument/2006/relationships/image" Target="../media/image5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19F83-5CF7-4130-A19A-9114A68FB78F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B6CF4-457A-4400-A132-B25D4CFE7E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22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B6CF4-457A-4400-A132-B25D4CFE7E68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838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2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279525"/>
            <a:ext cx="3962400" cy="4897438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rgbClr val="023A9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rgbClr val="023A9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rgbClr val="023A9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rgbClr val="023A9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79525"/>
            <a:ext cx="4260850" cy="4897438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rgbClr val="023A9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rgbClr val="023A9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rgbClr val="023A9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rgbClr val="023A9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2023/5/14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2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269207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rgbClr val="023A9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881189"/>
            <a:ext cx="4006850" cy="4308473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269207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rgbClr val="023A9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881189"/>
            <a:ext cx="4305300" cy="4308473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2023/5/14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36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2023/5/14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62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2023/5/14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98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694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42864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99022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317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632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76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19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267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1524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D087ABC-C147-4608-9421-DC913BD4572E}" type="datetimeFigureOut">
              <a:rPr lang="zh-CN" altLang="en-US" smtClean="0"/>
              <a:pPr/>
              <a:t>2023/5/14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257300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rgbClr val="023A9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828800"/>
            <a:ext cx="8629650" cy="43434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793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050917"/>
            <a:ext cx="862965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89974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673" r:id="rId9"/>
    <p:sldLayoutId id="2147483664" r:id="rId10"/>
    <p:sldLayoutId id="2147483665" r:id="rId11"/>
    <p:sldLayoutId id="2147483666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20.bin"/><Relationship Id="rId18" Type="http://schemas.openxmlformats.org/officeDocument/2006/relationships/image" Target="../media/image26.wmf"/><Relationship Id="rId3" Type="http://schemas.openxmlformats.org/officeDocument/2006/relationships/oleObject" Target="../embeddings/oleObject15.bin"/><Relationship Id="rId21" Type="http://schemas.openxmlformats.org/officeDocument/2006/relationships/oleObject" Target="../embeddings/oleObject24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22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25.wmf"/><Relationship Id="rId20" Type="http://schemas.openxmlformats.org/officeDocument/2006/relationships/image" Target="../media/image27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9.bin"/><Relationship Id="rId24" Type="http://schemas.openxmlformats.org/officeDocument/2006/relationships/image" Target="../media/image29.wmf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23" Type="http://schemas.openxmlformats.org/officeDocument/2006/relationships/oleObject" Target="../embeddings/oleObject25.bin"/><Relationship Id="rId10" Type="http://schemas.openxmlformats.org/officeDocument/2006/relationships/image" Target="../media/image22.wmf"/><Relationship Id="rId19" Type="http://schemas.openxmlformats.org/officeDocument/2006/relationships/oleObject" Target="../embeddings/oleObject23.bin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24.wmf"/><Relationship Id="rId22" Type="http://schemas.openxmlformats.org/officeDocument/2006/relationships/image" Target="../media/image28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0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35.wmf"/><Relationship Id="rId18" Type="http://schemas.openxmlformats.org/officeDocument/2006/relationships/oleObject" Target="../embeddings/oleObject38.bin"/><Relationship Id="rId3" Type="http://schemas.openxmlformats.org/officeDocument/2006/relationships/oleObject" Target="../embeddings/oleObject29.bin"/><Relationship Id="rId21" Type="http://schemas.openxmlformats.org/officeDocument/2006/relationships/image" Target="../media/image39.wmf"/><Relationship Id="rId7" Type="http://schemas.openxmlformats.org/officeDocument/2006/relationships/image" Target="../media/image33.wmf"/><Relationship Id="rId12" Type="http://schemas.openxmlformats.org/officeDocument/2006/relationships/oleObject" Target="../embeddings/oleObject35.bin"/><Relationship Id="rId17" Type="http://schemas.openxmlformats.org/officeDocument/2006/relationships/image" Target="../media/image37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37.bin"/><Relationship Id="rId20" Type="http://schemas.openxmlformats.org/officeDocument/2006/relationships/oleObject" Target="../embeddings/oleObject39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1.bin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0.bin"/><Relationship Id="rId15" Type="http://schemas.openxmlformats.org/officeDocument/2006/relationships/image" Target="../media/image36.wmf"/><Relationship Id="rId10" Type="http://schemas.openxmlformats.org/officeDocument/2006/relationships/image" Target="../media/image34.wmf"/><Relationship Id="rId19" Type="http://schemas.openxmlformats.org/officeDocument/2006/relationships/image" Target="../media/image38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33.bin"/><Relationship Id="rId14" Type="http://schemas.openxmlformats.org/officeDocument/2006/relationships/oleObject" Target="../embeddings/oleObject3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40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4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46.bin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45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45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oleObject" Target="../embeddings/oleObject52.bin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47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51.bin"/><Relationship Id="rId5" Type="http://schemas.openxmlformats.org/officeDocument/2006/relationships/oleObject" Target="../embeddings/oleObject48.bin"/><Relationship Id="rId10" Type="http://schemas.openxmlformats.org/officeDocument/2006/relationships/image" Target="../media/image45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46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13" Type="http://schemas.openxmlformats.org/officeDocument/2006/relationships/oleObject" Target="../embeddings/oleObject58.bin"/><Relationship Id="rId18" Type="http://schemas.openxmlformats.org/officeDocument/2006/relationships/image" Target="../media/image55.wmf"/><Relationship Id="rId3" Type="http://schemas.openxmlformats.org/officeDocument/2006/relationships/oleObject" Target="../embeddings/oleObject53.bin"/><Relationship Id="rId21" Type="http://schemas.openxmlformats.org/officeDocument/2006/relationships/oleObject" Target="../embeddings/oleObject63.bin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52.wmf"/><Relationship Id="rId17" Type="http://schemas.openxmlformats.org/officeDocument/2006/relationships/oleObject" Target="../embeddings/oleObject60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54.wmf"/><Relationship Id="rId20" Type="http://schemas.openxmlformats.org/officeDocument/2006/relationships/oleObject" Target="../embeddings/oleObject62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49.wmf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4.bin"/><Relationship Id="rId15" Type="http://schemas.openxmlformats.org/officeDocument/2006/relationships/oleObject" Target="../embeddings/oleObject59.bin"/><Relationship Id="rId10" Type="http://schemas.openxmlformats.org/officeDocument/2006/relationships/image" Target="../media/image51.wmf"/><Relationship Id="rId19" Type="http://schemas.openxmlformats.org/officeDocument/2006/relationships/oleObject" Target="../embeddings/oleObject61.bin"/><Relationship Id="rId4" Type="http://schemas.openxmlformats.org/officeDocument/2006/relationships/image" Target="../media/image48.wmf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53.wmf"/><Relationship Id="rId22" Type="http://schemas.openxmlformats.org/officeDocument/2006/relationships/oleObject" Target="../embeddings/oleObject6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66.bin"/><Relationship Id="rId10" Type="http://schemas.openxmlformats.org/officeDocument/2006/relationships/image" Target="../media/image59.w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68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13" Type="http://schemas.openxmlformats.org/officeDocument/2006/relationships/oleObject" Target="../embeddings/oleObject74.bin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62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0.wmf"/><Relationship Id="rId11" Type="http://schemas.openxmlformats.org/officeDocument/2006/relationships/oleObject" Target="../embeddings/oleObject73.bin"/><Relationship Id="rId5" Type="http://schemas.openxmlformats.org/officeDocument/2006/relationships/oleObject" Target="../embeddings/oleObject70.bin"/><Relationship Id="rId15" Type="http://schemas.openxmlformats.org/officeDocument/2006/relationships/image" Target="../media/image63.wmf"/><Relationship Id="rId10" Type="http://schemas.openxmlformats.org/officeDocument/2006/relationships/image" Target="../media/image33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72.bin"/><Relationship Id="rId14" Type="http://schemas.openxmlformats.org/officeDocument/2006/relationships/oleObject" Target="../embeddings/oleObject75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13" Type="http://schemas.openxmlformats.org/officeDocument/2006/relationships/oleObject" Target="../embeddings/oleObject81.bin"/><Relationship Id="rId3" Type="http://schemas.openxmlformats.org/officeDocument/2006/relationships/oleObject" Target="../embeddings/oleObject76.bin"/><Relationship Id="rId7" Type="http://schemas.openxmlformats.org/officeDocument/2006/relationships/oleObject" Target="../embeddings/oleObject78.bin"/><Relationship Id="rId12" Type="http://schemas.openxmlformats.org/officeDocument/2006/relationships/image" Target="../media/image62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0.wmf"/><Relationship Id="rId11" Type="http://schemas.openxmlformats.org/officeDocument/2006/relationships/oleObject" Target="../embeddings/oleObject80.bin"/><Relationship Id="rId5" Type="http://schemas.openxmlformats.org/officeDocument/2006/relationships/oleObject" Target="../embeddings/oleObject77.bin"/><Relationship Id="rId15" Type="http://schemas.openxmlformats.org/officeDocument/2006/relationships/image" Target="../media/image63.wmf"/><Relationship Id="rId10" Type="http://schemas.openxmlformats.org/officeDocument/2006/relationships/image" Target="../media/image33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79.bin"/><Relationship Id="rId14" Type="http://schemas.openxmlformats.org/officeDocument/2006/relationships/oleObject" Target="../embeddings/oleObject82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84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83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oleObject" Target="../embeddings/oleObject90.bin"/><Relationship Id="rId18" Type="http://schemas.openxmlformats.org/officeDocument/2006/relationships/image" Target="../media/image85.wmf"/><Relationship Id="rId3" Type="http://schemas.openxmlformats.org/officeDocument/2006/relationships/oleObject" Target="../embeddings/oleObject85.bin"/><Relationship Id="rId21" Type="http://schemas.openxmlformats.org/officeDocument/2006/relationships/oleObject" Target="../embeddings/oleObject94.bin"/><Relationship Id="rId7" Type="http://schemas.openxmlformats.org/officeDocument/2006/relationships/oleObject" Target="../embeddings/oleObject87.bin"/><Relationship Id="rId12" Type="http://schemas.openxmlformats.org/officeDocument/2006/relationships/image" Target="../media/image82.wmf"/><Relationship Id="rId17" Type="http://schemas.openxmlformats.org/officeDocument/2006/relationships/oleObject" Target="../embeddings/oleObject92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84.wmf"/><Relationship Id="rId20" Type="http://schemas.openxmlformats.org/officeDocument/2006/relationships/image" Target="../media/image86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9.wmf"/><Relationship Id="rId11" Type="http://schemas.openxmlformats.org/officeDocument/2006/relationships/oleObject" Target="../embeddings/oleObject89.bin"/><Relationship Id="rId5" Type="http://schemas.openxmlformats.org/officeDocument/2006/relationships/oleObject" Target="../embeddings/oleObject86.bin"/><Relationship Id="rId15" Type="http://schemas.openxmlformats.org/officeDocument/2006/relationships/oleObject" Target="../embeddings/oleObject91.bin"/><Relationship Id="rId10" Type="http://schemas.openxmlformats.org/officeDocument/2006/relationships/image" Target="../media/image81.wmf"/><Relationship Id="rId19" Type="http://schemas.openxmlformats.org/officeDocument/2006/relationships/oleObject" Target="../embeddings/oleObject93.bin"/><Relationship Id="rId4" Type="http://schemas.openxmlformats.org/officeDocument/2006/relationships/image" Target="../media/image78.wmf"/><Relationship Id="rId9" Type="http://schemas.openxmlformats.org/officeDocument/2006/relationships/oleObject" Target="../embeddings/oleObject88.bin"/><Relationship Id="rId14" Type="http://schemas.openxmlformats.org/officeDocument/2006/relationships/image" Target="../media/image83.wmf"/><Relationship Id="rId22" Type="http://schemas.openxmlformats.org/officeDocument/2006/relationships/image" Target="../media/image87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oleObject" Target="../embeddings/oleObject95.bin"/><Relationship Id="rId7" Type="http://schemas.openxmlformats.org/officeDocument/2006/relationships/oleObject" Target="../embeddings/oleObject9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96.bin"/><Relationship Id="rId4" Type="http://schemas.openxmlformats.org/officeDocument/2006/relationships/image" Target="../media/image89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13" Type="http://schemas.openxmlformats.org/officeDocument/2006/relationships/oleObject" Target="../embeddings/oleObject103.bin"/><Relationship Id="rId18" Type="http://schemas.openxmlformats.org/officeDocument/2006/relationships/oleObject" Target="../embeddings/oleObject106.bin"/><Relationship Id="rId3" Type="http://schemas.openxmlformats.org/officeDocument/2006/relationships/oleObject" Target="../embeddings/oleObject98.bin"/><Relationship Id="rId7" Type="http://schemas.openxmlformats.org/officeDocument/2006/relationships/oleObject" Target="../embeddings/oleObject100.bin"/><Relationship Id="rId12" Type="http://schemas.openxmlformats.org/officeDocument/2006/relationships/image" Target="../media/image101.wmf"/><Relationship Id="rId17" Type="http://schemas.openxmlformats.org/officeDocument/2006/relationships/oleObject" Target="../embeddings/oleObject105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03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9.wmf"/><Relationship Id="rId11" Type="http://schemas.openxmlformats.org/officeDocument/2006/relationships/oleObject" Target="../embeddings/oleObject102.bin"/><Relationship Id="rId5" Type="http://schemas.openxmlformats.org/officeDocument/2006/relationships/oleObject" Target="../embeddings/oleObject99.bin"/><Relationship Id="rId15" Type="http://schemas.openxmlformats.org/officeDocument/2006/relationships/oleObject" Target="../embeddings/oleObject104.bin"/><Relationship Id="rId10" Type="http://schemas.openxmlformats.org/officeDocument/2006/relationships/image" Target="../media/image100.wmf"/><Relationship Id="rId4" Type="http://schemas.openxmlformats.org/officeDocument/2006/relationships/image" Target="../media/image98.wmf"/><Relationship Id="rId9" Type="http://schemas.openxmlformats.org/officeDocument/2006/relationships/oleObject" Target="../embeddings/oleObject101.bin"/><Relationship Id="rId14" Type="http://schemas.openxmlformats.org/officeDocument/2006/relationships/image" Target="../media/image102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.bin"/><Relationship Id="rId13" Type="http://schemas.openxmlformats.org/officeDocument/2006/relationships/image" Target="../media/image106.wmf"/><Relationship Id="rId18" Type="http://schemas.openxmlformats.org/officeDocument/2006/relationships/oleObject" Target="../embeddings/oleObject114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5.wmf"/><Relationship Id="rId12" Type="http://schemas.openxmlformats.org/officeDocument/2006/relationships/oleObject" Target="../embeddings/oleObject111.bin"/><Relationship Id="rId17" Type="http://schemas.openxmlformats.org/officeDocument/2006/relationships/image" Target="../media/image107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113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08.bin"/><Relationship Id="rId11" Type="http://schemas.openxmlformats.org/officeDocument/2006/relationships/image" Target="../media/image61.wmf"/><Relationship Id="rId5" Type="http://schemas.openxmlformats.org/officeDocument/2006/relationships/image" Target="../media/image104.wmf"/><Relationship Id="rId15" Type="http://schemas.openxmlformats.org/officeDocument/2006/relationships/image" Target="../media/image54.wmf"/><Relationship Id="rId10" Type="http://schemas.openxmlformats.org/officeDocument/2006/relationships/oleObject" Target="../embeddings/oleObject110.bin"/><Relationship Id="rId4" Type="http://schemas.openxmlformats.org/officeDocument/2006/relationships/oleObject" Target="../embeddings/oleObject107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112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13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108.wmf"/><Relationship Id="rId12" Type="http://schemas.openxmlformats.org/officeDocument/2006/relationships/image" Target="../media/image112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16.bin"/><Relationship Id="rId11" Type="http://schemas.openxmlformats.org/officeDocument/2006/relationships/image" Target="../media/image111.png"/><Relationship Id="rId5" Type="http://schemas.openxmlformats.org/officeDocument/2006/relationships/image" Target="../media/image54.wmf"/><Relationship Id="rId10" Type="http://schemas.openxmlformats.org/officeDocument/2006/relationships/image" Target="../media/image110.png"/><Relationship Id="rId4" Type="http://schemas.openxmlformats.org/officeDocument/2006/relationships/oleObject" Target="../embeddings/oleObject115.bin"/><Relationship Id="rId9" Type="http://schemas.openxmlformats.org/officeDocument/2006/relationships/image" Target="../media/image109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3" Type="http://schemas.openxmlformats.org/officeDocument/2006/relationships/oleObject" Target="../embeddings/oleObject118.bin"/><Relationship Id="rId7" Type="http://schemas.openxmlformats.org/officeDocument/2006/relationships/oleObject" Target="../embeddings/oleObject12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15.wmf"/><Relationship Id="rId5" Type="http://schemas.openxmlformats.org/officeDocument/2006/relationships/oleObject" Target="../embeddings/oleObject119.bin"/><Relationship Id="rId10" Type="http://schemas.openxmlformats.org/officeDocument/2006/relationships/image" Target="../media/image117.wmf"/><Relationship Id="rId4" Type="http://schemas.openxmlformats.org/officeDocument/2006/relationships/image" Target="../media/image114.wmf"/><Relationship Id="rId9" Type="http://schemas.openxmlformats.org/officeDocument/2006/relationships/oleObject" Target="../embeddings/oleObject121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9.wmf"/><Relationship Id="rId5" Type="http://schemas.openxmlformats.org/officeDocument/2006/relationships/oleObject" Target="../embeddings/oleObject123.bin"/><Relationship Id="rId4" Type="http://schemas.openxmlformats.org/officeDocument/2006/relationships/image" Target="../media/image118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29.bin"/><Relationship Id="rId18" Type="http://schemas.openxmlformats.org/officeDocument/2006/relationships/image" Target="../media/image129.wmf"/><Relationship Id="rId26" Type="http://schemas.openxmlformats.org/officeDocument/2006/relationships/oleObject" Target="../embeddings/oleObject136.bin"/><Relationship Id="rId21" Type="http://schemas.openxmlformats.org/officeDocument/2006/relationships/oleObject" Target="../embeddings/oleObject133.bin"/><Relationship Id="rId34" Type="http://schemas.openxmlformats.org/officeDocument/2006/relationships/oleObject" Target="../embeddings/oleObject144.bin"/><Relationship Id="rId7" Type="http://schemas.openxmlformats.org/officeDocument/2006/relationships/oleObject" Target="../embeddings/oleObject126.bin"/><Relationship Id="rId12" Type="http://schemas.openxmlformats.org/officeDocument/2006/relationships/image" Target="../media/image16.wmf"/><Relationship Id="rId17" Type="http://schemas.openxmlformats.org/officeDocument/2006/relationships/oleObject" Target="../embeddings/oleObject131.bin"/><Relationship Id="rId25" Type="http://schemas.openxmlformats.org/officeDocument/2006/relationships/oleObject" Target="../embeddings/oleObject135.bin"/><Relationship Id="rId33" Type="http://schemas.openxmlformats.org/officeDocument/2006/relationships/oleObject" Target="../embeddings/oleObject143.bin"/><Relationship Id="rId38" Type="http://schemas.openxmlformats.org/officeDocument/2006/relationships/oleObject" Target="../embeddings/oleObject148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28.wmf"/><Relationship Id="rId20" Type="http://schemas.openxmlformats.org/officeDocument/2006/relationships/image" Target="../media/image130.wmf"/><Relationship Id="rId29" Type="http://schemas.openxmlformats.org/officeDocument/2006/relationships/oleObject" Target="../embeddings/oleObject139.bin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25.wmf"/><Relationship Id="rId11" Type="http://schemas.openxmlformats.org/officeDocument/2006/relationships/oleObject" Target="../embeddings/oleObject128.bin"/><Relationship Id="rId24" Type="http://schemas.openxmlformats.org/officeDocument/2006/relationships/image" Target="../media/image132.wmf"/><Relationship Id="rId32" Type="http://schemas.openxmlformats.org/officeDocument/2006/relationships/oleObject" Target="../embeddings/oleObject142.bin"/><Relationship Id="rId37" Type="http://schemas.openxmlformats.org/officeDocument/2006/relationships/oleObject" Target="../embeddings/oleObject147.bin"/><Relationship Id="rId5" Type="http://schemas.openxmlformats.org/officeDocument/2006/relationships/oleObject" Target="../embeddings/oleObject125.bin"/><Relationship Id="rId15" Type="http://schemas.openxmlformats.org/officeDocument/2006/relationships/oleObject" Target="../embeddings/oleObject130.bin"/><Relationship Id="rId23" Type="http://schemas.openxmlformats.org/officeDocument/2006/relationships/oleObject" Target="../embeddings/oleObject134.bin"/><Relationship Id="rId28" Type="http://schemas.openxmlformats.org/officeDocument/2006/relationships/oleObject" Target="../embeddings/oleObject138.bin"/><Relationship Id="rId36" Type="http://schemas.openxmlformats.org/officeDocument/2006/relationships/oleObject" Target="../embeddings/oleObject146.bin"/><Relationship Id="rId10" Type="http://schemas.openxmlformats.org/officeDocument/2006/relationships/image" Target="../media/image127.wmf"/><Relationship Id="rId19" Type="http://schemas.openxmlformats.org/officeDocument/2006/relationships/oleObject" Target="../embeddings/oleObject132.bin"/><Relationship Id="rId31" Type="http://schemas.openxmlformats.org/officeDocument/2006/relationships/oleObject" Target="../embeddings/oleObject141.bin"/><Relationship Id="rId4" Type="http://schemas.openxmlformats.org/officeDocument/2006/relationships/image" Target="../media/image124.wmf"/><Relationship Id="rId9" Type="http://schemas.openxmlformats.org/officeDocument/2006/relationships/oleObject" Target="../embeddings/oleObject127.bin"/><Relationship Id="rId14" Type="http://schemas.openxmlformats.org/officeDocument/2006/relationships/image" Target="../media/image76.wmf"/><Relationship Id="rId22" Type="http://schemas.openxmlformats.org/officeDocument/2006/relationships/image" Target="../media/image131.wmf"/><Relationship Id="rId27" Type="http://schemas.openxmlformats.org/officeDocument/2006/relationships/oleObject" Target="../embeddings/oleObject137.bin"/><Relationship Id="rId30" Type="http://schemas.openxmlformats.org/officeDocument/2006/relationships/oleObject" Target="../embeddings/oleObject140.bin"/><Relationship Id="rId35" Type="http://schemas.openxmlformats.org/officeDocument/2006/relationships/oleObject" Target="../embeddings/oleObject145.bin"/><Relationship Id="rId8" Type="http://schemas.openxmlformats.org/officeDocument/2006/relationships/image" Target="../media/image126.wmf"/><Relationship Id="rId3" Type="http://schemas.openxmlformats.org/officeDocument/2006/relationships/oleObject" Target="../embeddings/oleObject124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3.wmf"/><Relationship Id="rId26" Type="http://schemas.openxmlformats.org/officeDocument/2006/relationships/image" Target="../media/image17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2.wmf"/><Relationship Id="rId20" Type="http://schemas.openxmlformats.org/officeDocument/2006/relationships/image" Target="../media/image14.wmf"/><Relationship Id="rId29" Type="http://schemas.openxmlformats.org/officeDocument/2006/relationships/image" Target="../media/image18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16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oleObject" Target="../embeddings/oleObject14.bin"/><Relationship Id="rId10" Type="http://schemas.openxmlformats.org/officeDocument/2006/relationships/image" Target="../media/image9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6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1.wmf"/><Relationship Id="rId22" Type="http://schemas.openxmlformats.org/officeDocument/2006/relationships/image" Target="../media/image15.wmf"/><Relationship Id="rId27" Type="http://schemas.openxmlformats.org/officeDocument/2006/relationships/oleObject" Target="../embeddings/oleObject13.bin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13" Type="http://schemas.openxmlformats.org/officeDocument/2006/relationships/oleObject" Target="../embeddings/oleObject153.bin"/><Relationship Id="rId3" Type="http://schemas.openxmlformats.org/officeDocument/2006/relationships/image" Target="../media/image136.png"/><Relationship Id="rId7" Type="http://schemas.openxmlformats.org/officeDocument/2006/relationships/oleObject" Target="../embeddings/oleObject150.bin"/><Relationship Id="rId12" Type="http://schemas.openxmlformats.org/officeDocument/2006/relationships/image" Target="../media/image134.wmf"/><Relationship Id="rId17" Type="http://schemas.openxmlformats.org/officeDocument/2006/relationships/oleObject" Target="../embeddings/oleObject156.bin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155.bin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25.wmf"/><Relationship Id="rId11" Type="http://schemas.openxmlformats.org/officeDocument/2006/relationships/oleObject" Target="../embeddings/oleObject152.bin"/><Relationship Id="rId5" Type="http://schemas.openxmlformats.org/officeDocument/2006/relationships/oleObject" Target="../embeddings/oleObject149.bin"/><Relationship Id="rId15" Type="http://schemas.openxmlformats.org/officeDocument/2006/relationships/oleObject" Target="../embeddings/oleObject154.bin"/><Relationship Id="rId10" Type="http://schemas.openxmlformats.org/officeDocument/2006/relationships/image" Target="../media/image133.wmf"/><Relationship Id="rId4" Type="http://schemas.openxmlformats.org/officeDocument/2006/relationships/image" Target="../media/image137.png"/><Relationship Id="rId9" Type="http://schemas.openxmlformats.org/officeDocument/2006/relationships/oleObject" Target="../embeddings/oleObject151.bin"/><Relationship Id="rId14" Type="http://schemas.openxmlformats.org/officeDocument/2006/relationships/image" Target="../media/image135.w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9.bin"/><Relationship Id="rId13" Type="http://schemas.openxmlformats.org/officeDocument/2006/relationships/image" Target="../media/image140.wmf"/><Relationship Id="rId18" Type="http://schemas.openxmlformats.org/officeDocument/2006/relationships/oleObject" Target="../embeddings/oleObject165.bin"/><Relationship Id="rId3" Type="http://schemas.openxmlformats.org/officeDocument/2006/relationships/image" Target="../media/image141.png"/><Relationship Id="rId7" Type="http://schemas.openxmlformats.org/officeDocument/2006/relationships/image" Target="../media/image76.wmf"/><Relationship Id="rId12" Type="http://schemas.openxmlformats.org/officeDocument/2006/relationships/oleObject" Target="../embeddings/oleObject161.bin"/><Relationship Id="rId17" Type="http://schemas.openxmlformats.org/officeDocument/2006/relationships/image" Target="../media/image103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164.bin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58.bin"/><Relationship Id="rId11" Type="http://schemas.openxmlformats.org/officeDocument/2006/relationships/image" Target="../media/image139.wmf"/><Relationship Id="rId5" Type="http://schemas.openxmlformats.org/officeDocument/2006/relationships/image" Target="../media/image138.wmf"/><Relationship Id="rId15" Type="http://schemas.openxmlformats.org/officeDocument/2006/relationships/oleObject" Target="../embeddings/oleObject163.bin"/><Relationship Id="rId10" Type="http://schemas.openxmlformats.org/officeDocument/2006/relationships/oleObject" Target="../embeddings/oleObject160.bin"/><Relationship Id="rId4" Type="http://schemas.openxmlformats.org/officeDocument/2006/relationships/oleObject" Target="../embeddings/oleObject157.bin"/><Relationship Id="rId9" Type="http://schemas.openxmlformats.org/officeDocument/2006/relationships/image" Target="../media/image16.wmf"/><Relationship Id="rId14" Type="http://schemas.openxmlformats.org/officeDocument/2006/relationships/oleObject" Target="../embeddings/oleObject162.bin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67.bin"/><Relationship Id="rId4" Type="http://schemas.openxmlformats.org/officeDocument/2006/relationships/image" Target="../media/image33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3" Type="http://schemas.openxmlformats.org/officeDocument/2006/relationships/oleObject" Target="../embeddings/oleObject168.bin"/><Relationship Id="rId7" Type="http://schemas.openxmlformats.org/officeDocument/2006/relationships/oleObject" Target="../embeddings/oleObject17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49.wmf"/><Relationship Id="rId5" Type="http://schemas.openxmlformats.org/officeDocument/2006/relationships/oleObject" Target="../embeddings/oleObject169.bin"/><Relationship Id="rId4" Type="http://schemas.openxmlformats.org/officeDocument/2006/relationships/image" Target="../media/image148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-266126"/>
            <a:ext cx="9144000" cy="7245424"/>
          </a:xfrm>
          <a:prstGeom prst="rect">
            <a:avLst/>
          </a:prstGeom>
        </p:spPr>
      </p:pic>
      <p:sp>
        <p:nvSpPr>
          <p:cNvPr id="4" name="Rectangle 19"/>
          <p:cNvSpPr>
            <a:spLocks noGrp="1" noChangeArrowheads="1"/>
          </p:cNvSpPr>
          <p:nvPr>
            <p:ph type="title"/>
          </p:nvPr>
        </p:nvSpPr>
        <p:spPr>
          <a:xfrm>
            <a:off x="684213" y="836613"/>
            <a:ext cx="7772400" cy="1800225"/>
          </a:xfrm>
        </p:spPr>
        <p:txBody>
          <a:bodyPr/>
          <a:lstStyle/>
          <a:p>
            <a:pPr algn="ctr" eaLnBrk="1" hangingPunct="1"/>
            <a:r>
              <a:rPr lang="zh-CN" altLang="en-US" sz="36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机器学习</a:t>
            </a:r>
            <a:br>
              <a:rPr lang="zh-CN" altLang="en-US" sz="36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6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zh-CN" altLang="en-US" sz="36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36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Machine Learning</a:t>
            </a:r>
          </a:p>
        </p:txBody>
      </p:sp>
      <p:sp>
        <p:nvSpPr>
          <p:cNvPr id="5" name="Rectangle 22"/>
          <p:cNvSpPr>
            <a:spLocks noChangeArrowheads="1"/>
          </p:cNvSpPr>
          <p:nvPr/>
        </p:nvSpPr>
        <p:spPr bwMode="auto">
          <a:xfrm>
            <a:off x="685800" y="3211513"/>
            <a:ext cx="77724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r>
              <a:rPr kumimoji="1" lang="zh-CN" altLang="en-US" sz="4400" b="1" dirty="0">
                <a:latin typeface="黑体" panose="02010609060101010101" pitchFamily="49" charset="-122"/>
                <a:ea typeface="黑体" panose="02010609060101010101" pitchFamily="49" charset="-122"/>
                <a:cs typeface="Verdana" pitchFamily="34" charset="0"/>
              </a:rPr>
              <a:t>第九章：</a:t>
            </a:r>
            <a:r>
              <a:rPr kumimoji="1" lang="zh-CN" altLang="en-US" sz="4400" dirty="0">
                <a:latin typeface="黑体" panose="02010609060101010101" pitchFamily="49" charset="-122"/>
                <a:ea typeface="黑体" panose="02010609060101010101" pitchFamily="49" charset="-122"/>
                <a:cs typeface="Verdana" pitchFamily="34" charset="0"/>
              </a:rPr>
              <a:t>聚类</a:t>
            </a:r>
            <a:endParaRPr kumimoji="1" lang="zh-CN" altLang="en-US"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 Box 24"/>
          <p:cNvSpPr txBox="1">
            <a:spLocks noChangeArrowheads="1"/>
          </p:cNvSpPr>
          <p:nvPr/>
        </p:nvSpPr>
        <p:spPr bwMode="auto">
          <a:xfrm>
            <a:off x="3008919" y="4692621"/>
            <a:ext cx="4895775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GB" sz="2800" dirty="0">
                <a:latin typeface="黑体" panose="02010609060101010101" pitchFamily="49" charset="-122"/>
                <a:ea typeface="黑体" panose="02010609060101010101" pitchFamily="49" charset="-122"/>
              </a:rPr>
              <a:t>重庆大学计算机学院</a:t>
            </a:r>
            <a:endParaRPr kumimoji="1"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364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性能度量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对数据集                 ，假定通过聚类得到的簇划分为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，参考模型给出的簇划分为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			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相应地，令   与   分别表示与   和    对应的簇标记向量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我们将样本两两配对考虑，定义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</a:p>
          <a:p>
            <a:pPr marL="0" indent="0">
              <a:buNone/>
            </a:pP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771131" y="3268209"/>
          <a:ext cx="5473204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37" name="Formula" r:id="rId3" imgW="3089160" imgH="203400" progId="Equation.Ribbit">
                  <p:embed/>
                </p:oleObj>
              </mc:Choice>
              <mc:Fallback>
                <p:oleObj name="Formula" r:id="rId3" imgW="3089160" imgH="203400" progId="Equation.Ribbit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1131" y="3268209"/>
                        <a:ext cx="5473204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776924" y="3646613"/>
          <a:ext cx="5543437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38" name="Formula" r:id="rId5" imgW="3128400" imgH="203400" progId="Equation.Ribbit">
                  <p:embed/>
                </p:oleObj>
              </mc:Choice>
              <mc:Fallback>
                <p:oleObj name="Formula" r:id="rId5" imgW="3128400" imgH="203400" progId="Equation.Ribbit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76924" y="3646613"/>
                        <a:ext cx="5543437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757081" y="4086011"/>
          <a:ext cx="5543437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39" name="Formula" r:id="rId7" imgW="3129480" imgH="203400" progId="Equation.Ribbit">
                  <p:embed/>
                </p:oleObj>
              </mc:Choice>
              <mc:Fallback>
                <p:oleObj name="Formula" r:id="rId7" imgW="3129480" imgH="203400" progId="Equation.Ribbit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7081" y="4086011"/>
                        <a:ext cx="5543437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1758521" y="4575692"/>
          <a:ext cx="566433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40" name="Formula" r:id="rId9" imgW="3197520" imgH="203400" progId="Equation.Ribbit">
                  <p:embed/>
                </p:oleObj>
              </mc:Choice>
              <mc:Fallback>
                <p:oleObj name="Formula" r:id="rId9" imgW="3197520" imgH="203400" progId="Equation.Ribbit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58521" y="4575692"/>
                        <a:ext cx="566433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313369" y="1820720"/>
          <a:ext cx="1838622" cy="239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41" name="Formula" r:id="rId11" imgW="1367280" imgH="177480" progId="Equation.Ribbit">
                  <p:embed/>
                </p:oleObj>
              </mc:Choice>
              <mc:Fallback>
                <p:oleObj name="Formula" r:id="rId11" imgW="1367280" imgH="177480" progId="Equation.Ribbit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3369" y="1820720"/>
                        <a:ext cx="1838622" cy="239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634847" y="1867371"/>
          <a:ext cx="1888591" cy="230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42" name="Formula" r:id="rId13" imgW="1455120" imgH="177480" progId="Equation.Ribbit">
                  <p:embed/>
                </p:oleObj>
              </mc:Choice>
              <mc:Fallback>
                <p:oleObj name="Formula" r:id="rId13" imgW="1455120" imgH="177480" progId="Equation.Ribbit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34847" y="1867371"/>
                        <a:ext cx="1888591" cy="230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705561" y="2232390"/>
          <a:ext cx="149018" cy="27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43" name="Formula" r:id="rId15" imgW="86040" imgH="157680" progId="Equation.Ribbit">
                  <p:embed/>
                </p:oleObj>
              </mc:Choice>
              <mc:Fallback>
                <p:oleObj name="Formula" r:id="rId15" imgW="86040" imgH="157680" progId="Equation.Ribbit">
                  <p:embed/>
                  <p:pic>
                    <p:nvPicPr>
                      <p:cNvPr id="16" name="对象 1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05561" y="2232390"/>
                        <a:ext cx="149018" cy="27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455333" y="2251473"/>
          <a:ext cx="221760" cy="252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44" name="Formula" r:id="rId17" imgW="137880" imgH="157680" progId="Equation.Ribbit">
                  <p:embed/>
                </p:oleObj>
              </mc:Choice>
              <mc:Fallback>
                <p:oleObj name="Formula" r:id="rId17" imgW="137880" imgH="157680" progId="Equation.Ribbit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455333" y="2251473"/>
                        <a:ext cx="221760" cy="252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4029432" y="2225292"/>
          <a:ext cx="322993" cy="304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45" name="Formula" r:id="rId19" imgW="168840" imgH="158760" progId="Equation.Ribbit">
                  <p:embed/>
                </p:oleObj>
              </mc:Choice>
              <mc:Fallback>
                <p:oleObj name="Formula" r:id="rId19" imgW="168840" imgH="158760" progId="Equation.Ribbit">
                  <p:embed/>
                  <p:pic>
                    <p:nvPicPr>
                      <p:cNvPr id="19" name="对象 18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029432" y="2225292"/>
                        <a:ext cx="322993" cy="304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2250591" y="1299840"/>
          <a:ext cx="2101834" cy="277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46" name="Formula" r:id="rId21" imgW="1348560" imgH="177480" progId="Equation.Ribbit">
                  <p:embed/>
                </p:oleObj>
              </mc:Choice>
              <mc:Fallback>
                <p:oleObj name="Formula" r:id="rId21" imgW="1348560" imgH="177480" progId="Equation.Ribbit">
                  <p:embed/>
                  <p:pic>
                    <p:nvPicPr>
                      <p:cNvPr id="20" name="对象 19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250591" y="1299840"/>
                        <a:ext cx="2101834" cy="277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3272797" y="2224878"/>
          <a:ext cx="212347" cy="286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47" name="Formula" r:id="rId23" imgW="118080" imgH="158760" progId="Equation.Ribbit">
                  <p:embed/>
                </p:oleObj>
              </mc:Choice>
              <mc:Fallback>
                <p:oleObj name="Formula" r:id="rId23" imgW="118080" imgH="158760" progId="Equation.Ribbit">
                  <p:embed/>
                  <p:pic>
                    <p:nvPicPr>
                      <p:cNvPr id="21" name="对象 20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272797" y="2224878"/>
                        <a:ext cx="212347" cy="286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8499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性能度量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-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外部指标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994276"/>
          </a:xfrm>
        </p:spPr>
        <p:txBody>
          <a:bodyPr/>
          <a:lstStyle/>
          <a:p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Jaccard</a:t>
            </a:r>
            <a:r>
              <a:rPr b="1" dirty="0">
                <a:latin typeface="黑体" panose="02010609060101010101" pitchFamily="49" charset="-122"/>
                <a:ea typeface="黑体" panose="02010609060101010101" pitchFamily="49" charset="-122"/>
              </a:rPr>
              <a:t>系数（</a:t>
            </a:r>
            <a:r>
              <a:rPr lang="en-US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Jaccard</a:t>
            </a:r>
            <a:r>
              <a:rPr 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Coefficient, JC</a:t>
            </a:r>
            <a:r>
              <a:rPr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FM</a:t>
            </a:r>
            <a:r>
              <a:rPr b="1" dirty="0">
                <a:latin typeface="黑体" panose="02010609060101010101" pitchFamily="49" charset="-122"/>
                <a:ea typeface="黑体" panose="02010609060101010101" pitchFamily="49" charset="-122"/>
              </a:rPr>
              <a:t>指数（</a:t>
            </a:r>
            <a:r>
              <a:rPr lang="en-US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Fowlkes</a:t>
            </a:r>
            <a:r>
              <a:rPr 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and Mallows Index, FMI</a:t>
            </a:r>
            <a:r>
              <a:rPr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Rand</a:t>
            </a:r>
            <a:r>
              <a:rPr b="1" dirty="0">
                <a:latin typeface="黑体" panose="02010609060101010101" pitchFamily="49" charset="-122"/>
                <a:ea typeface="黑体" panose="02010609060101010101" pitchFamily="49" charset="-122"/>
              </a:rPr>
              <a:t>指数（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Rand Index, RI</a:t>
            </a:r>
            <a:r>
              <a:rPr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896100" y="1600200"/>
            <a:ext cx="2247900" cy="4140200"/>
            <a:chOff x="6896100" y="1600200"/>
            <a:chExt cx="2247900" cy="4140200"/>
          </a:xfrm>
        </p:grpSpPr>
        <p:sp>
          <p:nvSpPr>
            <p:cNvPr id="10" name="右大括号 9"/>
            <p:cNvSpPr/>
            <p:nvPr/>
          </p:nvSpPr>
          <p:spPr>
            <a:xfrm>
              <a:off x="6896100" y="1600200"/>
              <a:ext cx="482600" cy="4140200"/>
            </a:xfrm>
            <a:prstGeom prst="rightBrace">
              <a:avLst>
                <a:gd name="adj1" fmla="val 66666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77849" y="3316580"/>
              <a:ext cx="16661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[0,1]</a:t>
              </a:r>
              <a:r>
                <a:rPr lang="zh-CN" altLang="en-US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区间内</a:t>
              </a:r>
              <a:r>
                <a:rPr lang="en-US" altLang="zh-CN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,</a:t>
              </a:r>
            </a:p>
            <a:p>
              <a:r>
                <a:rPr lang="zh-CN" altLang="en-US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越大越好</a:t>
              </a:r>
              <a:r>
                <a:rPr lang="en-US" altLang="zh-CN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.</a:t>
              </a:r>
              <a:endPara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396899" y="2129725"/>
          <a:ext cx="1613601" cy="42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29" name="Formula" r:id="rId3" imgW="747000" imgH="194760" progId="Equation.Ribbit">
                  <p:embed/>
                </p:oleObj>
              </mc:Choice>
              <mc:Fallback>
                <p:oleObj name="Formula" r:id="rId3" imgW="747000" imgH="194760" progId="Equation.Ribbit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96899" y="2129725"/>
                        <a:ext cx="1613601" cy="421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3054351" y="3835400"/>
          <a:ext cx="2611664" cy="431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30" name="Formula" r:id="rId5" imgW="1257120" imgH="207360" progId="Equation.Ribbit">
                  <p:embed/>
                </p:oleObj>
              </mc:Choice>
              <mc:Fallback>
                <p:oleObj name="Formula" r:id="rId5" imgW="1257120" imgH="207360" progId="Equation.Ribbit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351" y="3835400"/>
                        <a:ext cx="2611664" cy="431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A3AA43A3-A1C9-4DA0-B95F-CE5ABA85DBBF}"/>
              </a:ext>
            </a:extLst>
          </p:cNvPr>
          <p:cNvGrpSpPr/>
          <p:nvPr/>
        </p:nvGrpSpPr>
        <p:grpSpPr>
          <a:xfrm>
            <a:off x="3396899" y="5172189"/>
            <a:ext cx="2176413" cy="716502"/>
            <a:chOff x="3396899" y="5172189"/>
            <a:chExt cx="2176413" cy="716502"/>
          </a:xfrm>
        </p:grpSpPr>
        <p:graphicFrame>
          <p:nvGraphicFramePr>
            <p:cNvPr id="15" name="对象 14"/>
            <p:cNvGraphicFramePr>
              <a:graphicFrameLocks noChangeAspect="1"/>
            </p:cNvGraphicFramePr>
            <p:nvPr/>
          </p:nvGraphicFramePr>
          <p:xfrm>
            <a:off x="3396899" y="5230314"/>
            <a:ext cx="2176413" cy="6583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331" name="Formula" r:id="rId7" imgW="824040" imgH="249480" progId="Equation.Ribbit">
                    <p:embed/>
                  </p:oleObj>
                </mc:Choice>
                <mc:Fallback>
                  <p:oleObj name="Formula" r:id="rId7" imgW="824040" imgH="249480" progId="Equation.Ribbit">
                    <p:embed/>
                    <p:pic>
                      <p:nvPicPr>
                        <p:cNvPr id="15" name="对象 1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396899" y="5230314"/>
                          <a:ext cx="2176413" cy="65837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789F34B-648D-40D1-BADC-E98A171F51FA}"/>
                </a:ext>
              </a:extLst>
            </p:cNvPr>
            <p:cNvSpPr txBox="1"/>
            <p:nvPr/>
          </p:nvSpPr>
          <p:spPr>
            <a:xfrm>
              <a:off x="5141166" y="5172189"/>
              <a:ext cx="1816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857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性能度量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内部指标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676776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考虑聚类结果的簇划分</a:t>
            </a:r>
            <a:r>
              <a:rPr lang="en-US" altLang="zh-CN" b="1" i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		   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，定义</a:t>
            </a:r>
          </a:p>
          <a:p>
            <a:pPr marL="0" indent="0"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    簇   内样本间的平均距离</a:t>
            </a:r>
          </a:p>
          <a:p>
            <a:pPr marL="0" indent="0">
              <a:buNone/>
            </a:pP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  <a:p>
            <a:pPr marL="0" indent="0">
              <a:buNone/>
            </a:pP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  <a:p>
            <a:pPr marL="0" indent="0"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   簇   内样本间的最远距离</a:t>
            </a:r>
          </a:p>
          <a:p>
            <a:pPr marL="0" indent="0">
              <a:buNone/>
            </a:pP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  <a:p>
            <a:pPr marL="0" indent="0"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   簇    与簇    最近样本间的距离</a:t>
            </a:r>
          </a:p>
          <a:p>
            <a:pPr marL="0" indent="0">
              <a:buNone/>
            </a:pP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  <a:p>
            <a:pPr marL="0" indent="0"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   簇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与簇    中心点间的距离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1477347" y="1810282"/>
          <a:ext cx="187325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86" name="Formula" r:id="rId3" imgW="118080" imgH="158760" progId="Equation.Ribbit">
                  <p:embed/>
                </p:oleObj>
              </mc:Choice>
              <mc:Fallback>
                <p:oleObj name="Formula" r:id="rId3" imgW="118080" imgH="158760" progId="Equation.Ribbit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7347" y="1810282"/>
                        <a:ext cx="187325" cy="25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1383684" y="3072706"/>
          <a:ext cx="187325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87" name="Formula" r:id="rId5" imgW="118080" imgH="158760" progId="Equation.Ribbit">
                  <p:embed/>
                </p:oleObj>
              </mc:Choice>
              <mc:Fallback>
                <p:oleObj name="Formula" r:id="rId5" imgW="118080" imgH="158760" progId="Equation.Ribbit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3684" y="3072706"/>
                        <a:ext cx="187325" cy="25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353766" y="3929856"/>
          <a:ext cx="227013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88" name="Formula" r:id="rId6" imgW="143280" imgH="157320" progId="Equation.Ribbit">
                  <p:embed/>
                </p:oleObj>
              </mc:Choice>
              <mc:Fallback>
                <p:oleObj name="Formula" r:id="rId6" imgW="143280" imgH="157320" progId="Equation.Ribbit">
                  <p:embed/>
                  <p:pic>
                    <p:nvPicPr>
                      <p:cNvPr id="16" name="对象 1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53766" y="3929856"/>
                        <a:ext cx="227013" cy="249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343996" y="4783689"/>
          <a:ext cx="227013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89" name="Formula" r:id="rId8" imgW="143280" imgH="157320" progId="Equation.Ribbit">
                  <p:embed/>
                </p:oleObj>
              </mc:Choice>
              <mc:Fallback>
                <p:oleObj name="Formula" r:id="rId8" imgW="143280" imgH="157320" progId="Equation.Ribbit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43996" y="4783689"/>
                        <a:ext cx="227013" cy="249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2432895" y="3941515"/>
          <a:ext cx="2413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90" name="Formula" r:id="rId9" imgW="153000" imgH="169920" progId="Equation.Ribbit">
                  <p:embed/>
                </p:oleObj>
              </mc:Choice>
              <mc:Fallback>
                <p:oleObj name="Formula" r:id="rId9" imgW="153000" imgH="169920" progId="Equation.Ribbit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32895" y="3941515"/>
                        <a:ext cx="241300" cy="26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2451745" y="4783689"/>
          <a:ext cx="2413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91" name="Formula" r:id="rId11" imgW="153000" imgH="169920" progId="Equation.Ribbit">
                  <p:embed/>
                </p:oleObj>
              </mc:Choice>
              <mc:Fallback>
                <p:oleObj name="Formula" r:id="rId11" imgW="153000" imgH="169920" progId="Equation.Ribbit">
                  <p:embed/>
                  <p:pic>
                    <p:nvPicPr>
                      <p:cNvPr id="19" name="对象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51745" y="4783689"/>
                        <a:ext cx="241300" cy="26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944439"/>
              </p:ext>
            </p:extLst>
          </p:nvPr>
        </p:nvGraphicFramePr>
        <p:xfrm>
          <a:off x="3562535" y="1293683"/>
          <a:ext cx="2324478" cy="448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92" name="AxMath" r:id="rId12" imgW="1224720" imgH="240120" progId="Equation.AxMath">
                  <p:embed/>
                </p:oleObj>
              </mc:Choice>
              <mc:Fallback>
                <p:oleObj name="AxMath" r:id="rId12" imgW="1224720" imgH="240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562535" y="1293683"/>
                        <a:ext cx="2324478" cy="4483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196506"/>
              </p:ext>
            </p:extLst>
          </p:nvPr>
        </p:nvGraphicFramePr>
        <p:xfrm>
          <a:off x="2124277" y="4246213"/>
          <a:ext cx="5554815" cy="519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93" name="AxMath" r:id="rId14" imgW="2546280" imgH="238320" progId="Equation.AxMath">
                  <p:embed/>
                </p:oleObj>
              </mc:Choice>
              <mc:Fallback>
                <p:oleObj name="AxMath" r:id="rId14" imgW="2546280" imgH="2383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24277" y="4246213"/>
                        <a:ext cx="5554815" cy="519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4525912"/>
              </p:ext>
            </p:extLst>
          </p:nvPr>
        </p:nvGraphicFramePr>
        <p:xfrm>
          <a:off x="2124277" y="5204299"/>
          <a:ext cx="4023604" cy="561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94" name="AxMath" r:id="rId16" imgW="1705680" imgH="238320" progId="Equation.AxMath">
                  <p:embed/>
                </p:oleObj>
              </mc:Choice>
              <mc:Fallback>
                <p:oleObj name="AxMath" r:id="rId16" imgW="1705680" imgH="238320" progId="Equation.AxMath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24277" y="5204299"/>
                        <a:ext cx="4023604" cy="561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77752"/>
              </p:ext>
            </p:extLst>
          </p:nvPr>
        </p:nvGraphicFramePr>
        <p:xfrm>
          <a:off x="2071757" y="3401777"/>
          <a:ext cx="4776518" cy="47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95" name="AxMath" r:id="rId18" imgW="2405520" imgH="238320" progId="Equation.AxMath">
                  <p:embed/>
                </p:oleObj>
              </mc:Choice>
              <mc:Fallback>
                <p:oleObj name="AxMath" r:id="rId18" imgW="2405520" imgH="238320" progId="Equation.AxMath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071757" y="3401777"/>
                        <a:ext cx="4776518" cy="47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454825"/>
              </p:ext>
            </p:extLst>
          </p:nvPr>
        </p:nvGraphicFramePr>
        <p:xfrm>
          <a:off x="2013304" y="2112821"/>
          <a:ext cx="5665788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96" name="AxMath" r:id="rId20" imgW="2853000" imgH="450720" progId="Equation.AxMath">
                  <p:embed/>
                </p:oleObj>
              </mc:Choice>
              <mc:Fallback>
                <p:oleObj name="AxMath" r:id="rId20" imgW="2853000" imgH="450720" progId="Equation.AxMath">
                  <p:embed/>
                  <p:pic>
                    <p:nvPicPr>
                      <p:cNvPr id="21" name="对象 20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013304" y="2112821"/>
                        <a:ext cx="5665788" cy="89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3870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性能度量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内部指标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740276"/>
          </a:xfrm>
        </p:spPr>
        <p:txBody>
          <a:bodyPr/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DB</a:t>
            </a:r>
            <a:r>
              <a:rPr b="1" dirty="0">
                <a:latin typeface="黑体" panose="02010609060101010101" pitchFamily="49" charset="-122"/>
                <a:ea typeface="黑体" panose="02010609060101010101" pitchFamily="49" charset="-122"/>
              </a:rPr>
              <a:t>指数（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Davies-</a:t>
            </a:r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Bouldin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Index, DBI</a:t>
            </a:r>
            <a:r>
              <a:rPr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Dunn</a:t>
            </a:r>
            <a:r>
              <a:rPr b="1" dirty="0">
                <a:latin typeface="黑体" panose="02010609060101010101" pitchFamily="49" charset="-122"/>
                <a:ea typeface="黑体" panose="02010609060101010101" pitchFamily="49" charset="-122"/>
              </a:rPr>
              <a:t>指数（</a:t>
            </a:r>
            <a:r>
              <a:rPr 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Dunn Index, DI</a:t>
            </a:r>
            <a:r>
              <a:rPr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198449" y="2237080"/>
            <a:ext cx="1666151" cy="2528332"/>
            <a:chOff x="7198449" y="2237080"/>
            <a:chExt cx="1666151" cy="2528332"/>
          </a:xfrm>
        </p:grpSpPr>
        <p:sp>
          <p:nvSpPr>
            <p:cNvPr id="6" name="TextBox 5"/>
            <p:cNvSpPr txBox="1"/>
            <p:nvPr/>
          </p:nvSpPr>
          <p:spPr>
            <a:xfrm>
              <a:off x="7198449" y="2237080"/>
              <a:ext cx="1666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越小越好</a:t>
              </a:r>
              <a:r>
                <a:rPr lang="en-US" altLang="zh-CN" dirty="0">
                  <a:solidFill>
                    <a:srgbClr val="C00000"/>
                  </a:solidFill>
                </a:rPr>
                <a:t>.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198449" y="4396080"/>
              <a:ext cx="1666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越大越好</a:t>
              </a:r>
              <a:r>
                <a:rPr lang="en-US" altLang="zh-CN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.</a:t>
              </a:r>
              <a:endPara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24535"/>
              </p:ext>
            </p:extLst>
          </p:nvPr>
        </p:nvGraphicFramePr>
        <p:xfrm>
          <a:off x="1602897" y="1963090"/>
          <a:ext cx="5201604" cy="91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48" name="Formula" r:id="rId3" imgW="2627640" imgH="462960" progId="Equation.Ribbit">
                  <p:embed/>
                </p:oleObj>
              </mc:Choice>
              <mc:Fallback>
                <p:oleObj name="Formula" r:id="rId3" imgW="2627640" imgH="462960" progId="Equation.Ribbit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2897" y="1963090"/>
                        <a:ext cx="5201604" cy="917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616364"/>
              </p:ext>
            </p:extLst>
          </p:nvPr>
        </p:nvGraphicFramePr>
        <p:xfrm>
          <a:off x="1602897" y="4184305"/>
          <a:ext cx="5559969" cy="79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49" name="Formula" r:id="rId5" imgW="2705760" imgH="386280" progId="Equation.Ribbit">
                  <p:embed/>
                </p:oleObj>
              </mc:Choice>
              <mc:Fallback>
                <p:oleObj name="Formula" r:id="rId5" imgW="2705760" imgH="386280" progId="Equation.Ribbit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2897" y="4184305"/>
                        <a:ext cx="5559969" cy="79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113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大纲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997883"/>
            <a:ext cx="8616950" cy="51743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2800" dirty="0">
              <a:latin typeface="+mn-ea"/>
              <a:ea typeface="+mn-ea"/>
            </a:endParaRPr>
          </a:p>
          <a:p>
            <a:r>
              <a:rPr lang="zh-CN" altLang="en-US" sz="2800" dirty="0">
                <a:latin typeface="+mn-ea"/>
                <a:ea typeface="+mn-ea"/>
              </a:rPr>
              <a:t> </a:t>
            </a:r>
            <a:r>
              <a:rPr altLang="en-US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聚类任务</a:t>
            </a:r>
            <a:endParaRPr lang="en-US" altLang="en-US" sz="28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zh-CN" dirty="0"/>
          </a:p>
          <a:p>
            <a:r>
              <a:rPr lang="zh-CN" altLang="en-US" sz="2800" dirty="0">
                <a:latin typeface="+mn-ea"/>
                <a:ea typeface="+mn-ea"/>
              </a:rPr>
              <a:t> </a:t>
            </a:r>
            <a:r>
              <a:rPr altLang="en-US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性能度量</a:t>
            </a:r>
            <a:endParaRPr lang="en-US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zh-CN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距离计算</a:t>
            </a:r>
            <a:endParaRPr lang="en-US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原型聚类</a:t>
            </a:r>
            <a:endParaRPr lang="en-US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r>
              <a:rPr altLang="en-US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密度聚类</a:t>
            </a:r>
            <a:endParaRPr lang="en-US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r>
              <a:rPr lang="en-US" altLang="zh-CN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层次聚类</a:t>
            </a:r>
            <a:endParaRPr lang="zh-CN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pPr marL="1697400" lvl="4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5228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距离计算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816476"/>
          </a:xfrm>
        </p:spPr>
        <p:txBody>
          <a:bodyPr>
            <a:normAutofit/>
          </a:bodyPr>
          <a:lstStyle/>
          <a:p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距离度量的性质：</a:t>
            </a:r>
            <a:endParaRPr lang="en-US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None/>
            </a:pPr>
            <a:r>
              <a:rPr lang="en-US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非负性：</a:t>
            </a:r>
            <a:endParaRPr lang="en-US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None/>
            </a:pPr>
            <a:r>
              <a:rPr lang="en-US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同一性：                   当且仅当</a:t>
            </a:r>
            <a:endParaRPr lang="en-US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None/>
            </a:pPr>
            <a:r>
              <a:rPr lang="en-US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对称性：</a:t>
            </a:r>
            <a:endParaRPr lang="en-US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None/>
            </a:pPr>
            <a:r>
              <a:rPr lang="en-US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直递性：</a:t>
            </a:r>
            <a:endParaRPr lang="en-US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916635" y="1761727"/>
          <a:ext cx="1980001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59" name="Formula" r:id="rId3" imgW="978480" imgH="177840" progId="Equation.Ribbit">
                  <p:embed/>
                </p:oleObj>
              </mc:Choice>
              <mc:Fallback>
                <p:oleObj name="Formula" r:id="rId3" imgW="978480" imgH="177840" progId="Equation.Ribbit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6635" y="1761727"/>
                        <a:ext cx="1980001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916634" y="2210227"/>
          <a:ext cx="197678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60" name="Formula" r:id="rId5" imgW="975960" imgH="177840" progId="Equation.Ribbit">
                  <p:embed/>
                </p:oleObj>
              </mc:Choice>
              <mc:Fallback>
                <p:oleObj name="Formula" r:id="rId5" imgW="975960" imgH="177840" progId="Equation.Ribbit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6634" y="2210227"/>
                        <a:ext cx="197678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913565" y="2644224"/>
          <a:ext cx="323035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61" name="Formula" r:id="rId7" imgW="1594800" imgH="177840" progId="Equation.Ribbit">
                  <p:embed/>
                </p:oleObj>
              </mc:Choice>
              <mc:Fallback>
                <p:oleObj name="Formula" r:id="rId7" imgW="1594800" imgH="177840" progId="Equation.Ribbit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13565" y="2644224"/>
                        <a:ext cx="323035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930928" y="3083593"/>
          <a:ext cx="5088215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62" name="Formula" r:id="rId9" imgW="2513160" imgH="177840" progId="Equation.Ribbit">
                  <p:embed/>
                </p:oleObj>
              </mc:Choice>
              <mc:Fallback>
                <p:oleObj name="Formula" r:id="rId9" imgW="2513160" imgH="177840" progId="Equation.Ribbit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30928" y="3083593"/>
                        <a:ext cx="5088215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6458472" y="2269935"/>
          <a:ext cx="853777" cy="240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63" name="Formula" r:id="rId11" imgW="462600" imgH="130680" progId="Equation.Ribbit">
                  <p:embed/>
                </p:oleObj>
              </mc:Choice>
              <mc:Fallback>
                <p:oleObj name="Formula" r:id="rId11" imgW="462600" imgH="130680" progId="Equation.Ribbit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458472" y="2269935"/>
                        <a:ext cx="853777" cy="240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1807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距离计算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816476"/>
          </a:xfrm>
        </p:spPr>
        <p:txBody>
          <a:bodyPr>
            <a:normAutofit/>
          </a:bodyPr>
          <a:lstStyle/>
          <a:p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距离度量的性质：</a:t>
            </a:r>
            <a:endParaRPr lang="en-US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None/>
            </a:pPr>
            <a:r>
              <a:rPr lang="en-US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非负性：</a:t>
            </a:r>
            <a:endParaRPr lang="en-US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None/>
            </a:pPr>
            <a:r>
              <a:rPr lang="en-US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同一性：                   当且仅当</a:t>
            </a:r>
            <a:endParaRPr lang="en-US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None/>
            </a:pPr>
            <a:r>
              <a:rPr lang="en-US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对称性：</a:t>
            </a:r>
            <a:endParaRPr lang="en-US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None/>
            </a:pPr>
            <a:r>
              <a:rPr lang="en-US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直递性：</a:t>
            </a:r>
            <a:endParaRPr lang="en-US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常用距离：</a:t>
            </a:r>
          </a:p>
          <a:p>
            <a:pPr lvl="1"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		闵可夫斯基距离（</a:t>
            </a:r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Minkowski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distance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  <a:p>
            <a:pPr lvl="1">
              <a:buNone/>
            </a:pPr>
            <a:endParaRPr lang="en-US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buNone/>
            </a:pPr>
            <a:endParaRPr lang="en-US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buNone/>
            </a:pPr>
            <a:endParaRPr lang="en-US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buNone/>
            </a:pPr>
            <a:r>
              <a:rPr lang="en-US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		p=2: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欧氏距离（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Euclidean distance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  <a:p>
            <a:pPr lvl="1">
              <a:buNone/>
            </a:pPr>
            <a:r>
              <a:rPr lang="en-US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p=1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：曼哈顿距离（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Manhattan distance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916635" y="1761727"/>
          <a:ext cx="1980001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12" name="Formula" r:id="rId3" imgW="978480" imgH="177840" progId="Equation.Ribbit">
                  <p:embed/>
                </p:oleObj>
              </mc:Choice>
              <mc:Fallback>
                <p:oleObj name="Formula" r:id="rId3" imgW="978480" imgH="177840" progId="Equation.Ribbit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6635" y="1761727"/>
                        <a:ext cx="1980001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916634" y="2210227"/>
          <a:ext cx="197678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13" name="Formula" r:id="rId5" imgW="975960" imgH="177840" progId="Equation.Ribbit">
                  <p:embed/>
                </p:oleObj>
              </mc:Choice>
              <mc:Fallback>
                <p:oleObj name="Formula" r:id="rId5" imgW="975960" imgH="177840" progId="Equation.Ribbit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6634" y="2210227"/>
                        <a:ext cx="197678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913565" y="2644224"/>
          <a:ext cx="323035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14" name="Formula" r:id="rId7" imgW="1594800" imgH="177840" progId="Equation.Ribbit">
                  <p:embed/>
                </p:oleObj>
              </mc:Choice>
              <mc:Fallback>
                <p:oleObj name="Formula" r:id="rId7" imgW="1594800" imgH="177840" progId="Equation.Ribbit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13565" y="2644224"/>
                        <a:ext cx="323035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930928" y="3083593"/>
          <a:ext cx="5088215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15" name="Formula" r:id="rId9" imgW="2513160" imgH="177840" progId="Equation.Ribbit">
                  <p:embed/>
                </p:oleObj>
              </mc:Choice>
              <mc:Fallback>
                <p:oleObj name="Formula" r:id="rId9" imgW="2513160" imgH="177840" progId="Equation.Ribbit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30928" y="3083593"/>
                        <a:ext cx="5088215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925908" y="4185069"/>
          <a:ext cx="3653849" cy="891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16" name="Formula" r:id="rId11" imgW="2180160" imgH="532440" progId="Equation.Ribbit">
                  <p:embed/>
                </p:oleObj>
              </mc:Choice>
              <mc:Fallback>
                <p:oleObj name="Formula" r:id="rId11" imgW="2180160" imgH="532440" progId="Equation.Ribbit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25908" y="4185069"/>
                        <a:ext cx="3653849" cy="891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6327166" y="2221825"/>
          <a:ext cx="853777" cy="240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17" name="Formula" r:id="rId13" imgW="462600" imgH="130680" progId="Equation.Ribbit">
                  <p:embed/>
                </p:oleObj>
              </mc:Choice>
              <mc:Fallback>
                <p:oleObj name="Formula" r:id="rId13" imgW="462600" imgH="130680" progId="Equation.Ribbit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327166" y="2221825"/>
                        <a:ext cx="853777" cy="240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1901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距离计算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属性介绍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连续属性 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(continuous attribute)</a:t>
            </a:r>
          </a:p>
          <a:p>
            <a:pPr marL="325800" lvl="1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在定义域上有无穷多个可能的取值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离散属性 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(categorical attribute)</a:t>
            </a:r>
          </a:p>
          <a:p>
            <a:pPr marL="325800" lvl="1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在定义域上是有限个可能的取值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0837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距离计算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属性介绍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连续属性 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(continuous attribute)</a:t>
            </a:r>
          </a:p>
          <a:p>
            <a:pPr marL="325800" lvl="1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在定义域上有无穷多个可能的取值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离散属性 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(categorical attribute)</a:t>
            </a:r>
          </a:p>
          <a:p>
            <a:pPr marL="325800" lvl="1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在定义域上是有限个可能的取值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有序属性 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(ordinal attribute)</a:t>
            </a:r>
          </a:p>
          <a:p>
            <a:pPr marL="325800" lvl="1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例如定义域为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{1,2,3}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的离散属性，“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”与“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”比较接近、与“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”比较远，称为“有序属性”。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无序属性 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(non-ordinal attribute)</a:t>
            </a:r>
          </a:p>
          <a:p>
            <a:pPr marL="325800" lvl="1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例如定义域为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{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飞机，火车，轮船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}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这样的离散属性，不能直接在属性值上进行计算，称为“无序属性”。</a:t>
            </a:r>
          </a:p>
        </p:txBody>
      </p:sp>
    </p:spTree>
    <p:extLst>
      <p:ext uri="{BB962C8B-B14F-4D97-AF65-F5344CB8AC3E}">
        <p14:creationId xmlns:p14="http://schemas.microsoft.com/office/powerpoint/2010/main" val="1700966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距离度量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Value Difference Metric, VDM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（处理无序属性）：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令      表示属性  上取值为  的样本数，     表示在第  个样本簇中在属性  上取值为  的样本数， 为样本簇数，则属性   上两个离散值  与  之间的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VDM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距离为</a:t>
            </a:r>
          </a:p>
          <a:p>
            <a:pPr marL="0" indent="0">
              <a:lnSpc>
                <a:spcPct val="120000"/>
              </a:lnSpc>
              <a:buNone/>
            </a:pP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257425" y="3260725"/>
          <a:ext cx="445135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10" name="Formula" r:id="rId3" imgW="2317680" imgH="462960" progId="Equation.Ribbit">
                  <p:embed/>
                </p:oleObj>
              </mc:Choice>
              <mc:Fallback>
                <p:oleObj name="Formula" r:id="rId3" imgW="2317680" imgH="462960" progId="Equation.Ribbit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7425" y="3260725"/>
                        <a:ext cx="4451350" cy="890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270405" y="1824090"/>
          <a:ext cx="630237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11" name="Formula" r:id="rId5" imgW="284760" imgH="130320" progId="Equation.Ribbit">
                  <p:embed/>
                </p:oleObj>
              </mc:Choice>
              <mc:Fallback>
                <p:oleObj name="Formula" r:id="rId5" imgW="284760" imgH="130320" progId="Equation.Ribbit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70405" y="1824090"/>
                        <a:ext cx="630237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112535" y="1826470"/>
          <a:ext cx="766762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12" name="Formula" r:id="rId7" imgW="350280" imgH="130320" progId="Equation.Ribbit">
                  <p:embed/>
                </p:oleObj>
              </mc:Choice>
              <mc:Fallback>
                <p:oleObj name="Formula" r:id="rId7" imgW="350280" imgH="130320" progId="Equation.Ribbit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12535" y="1826470"/>
                        <a:ext cx="766762" cy="28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243805" y="1829863"/>
          <a:ext cx="167075" cy="22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13" name="Formula" r:id="rId9" imgW="88560" imgH="118440" progId="Equation.Ribbit">
                  <p:embed/>
                </p:oleObj>
              </mc:Choice>
              <mc:Fallback>
                <p:oleObj name="Formula" r:id="rId9" imgW="88560" imgH="118440" progId="Equation.Ribbit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43805" y="1829863"/>
                        <a:ext cx="167075" cy="22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4641521" y="1850530"/>
          <a:ext cx="141941" cy="21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14" name="Formula" r:id="rId11" imgW="79920" imgH="118440" progId="Equation.Ribbit">
                  <p:embed/>
                </p:oleObj>
              </mc:Choice>
              <mc:Fallback>
                <p:oleObj name="Formula" r:id="rId11" imgW="79920" imgH="118440" progId="Equation.Ribbit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41521" y="1850530"/>
                        <a:ext cx="141941" cy="21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746451" y="2591176"/>
          <a:ext cx="98909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15" name="Formula" r:id="rId13" imgW="67320" imgH="157680" progId="Equation.Ribbit">
                  <p:embed/>
                </p:oleObj>
              </mc:Choice>
              <mc:Fallback>
                <p:oleObj name="Formula" r:id="rId13" imgW="67320" imgH="157680" progId="Equation.Ribbit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46451" y="2591176"/>
                        <a:ext cx="98909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8169370" y="1824090"/>
          <a:ext cx="7800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16" name="Formula" r:id="rId15" imgW="51480" imgH="151920" progId="Equation.Ribbit">
                  <p:embed/>
                </p:oleObj>
              </mc:Choice>
              <mc:Fallback>
                <p:oleObj name="Formula" r:id="rId15" imgW="51480" imgH="151920" progId="Equation.Ribbit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169370" y="1824090"/>
                        <a:ext cx="78000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352564" y="2209626"/>
          <a:ext cx="119273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17" name="Formula" r:id="rId17" imgW="79920" imgH="157680" progId="Equation.Ribbit">
                  <p:embed/>
                </p:oleObj>
              </mc:Choice>
              <mc:Fallback>
                <p:oleObj name="Formula" r:id="rId17" imgW="79920" imgH="157680" progId="Equation.Ribbit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352564" y="2209626"/>
                        <a:ext cx="119273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347339" y="2252558"/>
          <a:ext cx="171450" cy="231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18" name="Formula" r:id="rId19" imgW="88560" imgH="118440" progId="Equation.Ribbit">
                  <p:embed/>
                </p:oleObj>
              </mc:Choice>
              <mc:Fallback>
                <p:oleObj name="Formula" r:id="rId19" imgW="88560" imgH="118440" progId="Equation.Ribbit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47339" y="2252558"/>
                        <a:ext cx="171450" cy="231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3761006" y="2226910"/>
          <a:ext cx="148522" cy="222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19" name="Formula" r:id="rId20" imgW="79920" imgH="118440" progId="Equation.Ribbit">
                  <p:embed/>
                </p:oleObj>
              </mc:Choice>
              <mc:Fallback>
                <p:oleObj name="Formula" r:id="rId20" imgW="79920" imgH="118440" progId="Equation.Ribbit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61006" y="2226910"/>
                        <a:ext cx="148522" cy="2227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8208370" y="2241883"/>
          <a:ext cx="166687" cy="223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20" name="Formula" r:id="rId21" imgW="88560" imgH="118440" progId="Equation.Ribbit">
                  <p:embed/>
                </p:oleObj>
              </mc:Choice>
              <mc:Fallback>
                <p:oleObj name="Formula" r:id="rId21" imgW="88560" imgH="118440" progId="Equation.Ribbit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08370" y="2241883"/>
                        <a:ext cx="166687" cy="223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2109786" y="2634502"/>
          <a:ext cx="126175" cy="18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21" name="Formula" r:id="rId22" imgW="79920" imgH="118440" progId="Equation.Ribbit">
                  <p:embed/>
                </p:oleObj>
              </mc:Choice>
              <mc:Fallback>
                <p:oleObj name="Formula" r:id="rId22" imgW="79920" imgH="118440" progId="Equation.Ribbit">
                  <p:embed/>
                  <p:pic>
                    <p:nvPicPr>
                      <p:cNvPr id="16" name="对象 1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09786" y="2634502"/>
                        <a:ext cx="126175" cy="189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6043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大纲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32800" y="841841"/>
            <a:ext cx="8616950" cy="51743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2800" dirty="0">
              <a:latin typeface="+mn-ea"/>
              <a:ea typeface="+mn-ea"/>
            </a:endParaRPr>
          </a:p>
          <a:p>
            <a:r>
              <a:rPr lang="zh-CN" altLang="en-US" sz="2800" dirty="0">
                <a:latin typeface="+mn-ea"/>
                <a:ea typeface="+mn-ea"/>
              </a:rPr>
              <a:t> </a:t>
            </a:r>
            <a:r>
              <a:rPr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聚类任务</a:t>
            </a:r>
            <a:endParaRPr lang="en-US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性能度量</a:t>
            </a:r>
            <a:endParaRPr lang="en-US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距离计算</a:t>
            </a:r>
            <a:endParaRPr lang="en-US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原型聚类</a:t>
            </a:r>
            <a:endParaRPr lang="en-US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  <a:endParaRPr lang="en-US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</a:rPr>
              <a:t>层次聚类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697400" lvl="4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32179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距离度量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929934"/>
            <a:ext cx="8616950" cy="4930776"/>
          </a:xfrm>
        </p:spPr>
        <p:txBody>
          <a:bodyPr/>
          <a:lstStyle/>
          <a:p>
            <a:pPr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en-US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MinkovDM</a:t>
            </a:r>
            <a:r>
              <a:rPr lang="en-US" altLang="en-US" sz="14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（处理混合属性）：</a:t>
            </a:r>
            <a:endParaRPr lang="en-US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加权距离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（样本中不同属性的重要性不同时）</a:t>
            </a: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912813" y="1898650"/>
          <a:ext cx="7783512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02" name="Formula" r:id="rId3" imgW="4421160" imgH="532440" progId="Equation.Ribbit">
                  <p:embed/>
                </p:oleObj>
              </mc:Choice>
              <mc:Fallback>
                <p:oleObj name="Formula" r:id="rId3" imgW="4421160" imgH="532440" progId="Equation.Ribbit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2813" y="1898650"/>
                        <a:ext cx="7783512" cy="93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448056" y="4952576"/>
          <a:ext cx="2241536" cy="326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03" name="Formula" r:id="rId5" imgW="1252800" imgH="182160" progId="Equation.Ribbit">
                  <p:embed/>
                </p:oleObj>
              </mc:Choice>
              <mc:Fallback>
                <p:oleObj name="Formula" r:id="rId5" imgW="1252800" imgH="182160" progId="Equation.Ribbit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48056" y="4952576"/>
                        <a:ext cx="2241536" cy="326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514850" y="33401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04" name="Equation" r:id="rId7" imgW="114120" imgH="177480" progId="Equation.DSMT4">
                  <p:embed/>
                </p:oleObj>
              </mc:Choice>
              <mc:Fallback>
                <p:oleObj name="Equation" r:id="rId7" imgW="114120" imgH="17748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14850" y="33401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945355" y="3921651"/>
          <a:ext cx="7246937" cy="4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05" name="Formula" r:id="rId9" imgW="3603600" imgH="226080" progId="Equation.Ribbit">
                  <p:embed/>
                </p:oleObj>
              </mc:Choice>
              <mc:Fallback>
                <p:oleObj name="Formula" r:id="rId9" imgW="3603600" imgH="226080" progId="Equation.Ribbit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45355" y="3921651"/>
                        <a:ext cx="7246937" cy="454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6387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大纲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997883"/>
            <a:ext cx="8616950" cy="51743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2800" dirty="0">
              <a:latin typeface="+mn-ea"/>
              <a:ea typeface="+mn-ea"/>
            </a:endParaRPr>
          </a:p>
          <a:p>
            <a:r>
              <a:rPr lang="zh-CN" altLang="en-US" sz="2800" dirty="0">
                <a:latin typeface="+mn-ea"/>
                <a:ea typeface="+mn-ea"/>
              </a:rPr>
              <a:t> </a:t>
            </a:r>
            <a:r>
              <a:rPr altLang="en-US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聚类任务</a:t>
            </a:r>
            <a:endParaRPr lang="en-US" altLang="en-US" sz="28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zh-CN" dirty="0"/>
          </a:p>
          <a:p>
            <a:r>
              <a:rPr lang="zh-CN" altLang="en-US" sz="2800" dirty="0">
                <a:latin typeface="+mn-ea"/>
                <a:ea typeface="+mn-ea"/>
              </a:rPr>
              <a:t> </a:t>
            </a:r>
            <a:r>
              <a:rPr altLang="en-US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性能度量</a:t>
            </a:r>
            <a:endParaRPr lang="en-US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zh-CN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距离计算</a:t>
            </a:r>
            <a:endParaRPr lang="en-US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zh-CN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原型聚类</a:t>
            </a:r>
            <a:endParaRPr lang="en-US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r>
              <a:rPr altLang="en-US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密度聚类</a:t>
            </a:r>
            <a:endParaRPr lang="en-US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r>
              <a:rPr lang="en-US" altLang="zh-CN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层次聚类</a:t>
            </a:r>
            <a:endParaRPr lang="zh-CN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pPr marL="1697400" lvl="4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99227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原型聚类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854576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原型聚类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也称为“基于原型的聚类” 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(prototype-based clustering)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，此类算法假设聚类结构能通过一组原型刻画。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算法过程：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通常情况下，算法先对原型进行初始化，再对原型进行迭代更新求解。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接下来，介绍几种著名的原型聚类算法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b="1" i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     k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均值算法、学习向量量化算法、高斯混合聚类算法。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2689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原型聚类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– </a:t>
            </a:r>
            <a:r>
              <a:rPr lang="en-US" altLang="zh-CN" i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k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均值算法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3"/>
            <a:ext cx="8883650" cy="5037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  给定数据集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			</a:t>
            </a:r>
            <a:r>
              <a:rPr lang="zh-CN" altLang="ar-AE" b="1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ar-AE" altLang="zh-CN" b="1" i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b="1" i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k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均值算法针对聚类所得簇划分              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最小化平方误差</a:t>
            </a:r>
            <a:endParaRPr lang="en-US" altLang="zh-CN" b="1" i="1" dirty="0"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b="1" i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	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  其中，   是簇    的均值向量。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值在一定程度上刻画了簇内样本围绕簇均值向量的紧密程度，   值越小，则簇内样本相似度越高。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557832" y="1297770"/>
          <a:ext cx="2229426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13" name="Formula" r:id="rId3" imgW="1376280" imgH="177480" progId="Equation.Ribbit">
                  <p:embed/>
                </p:oleObj>
              </mc:Choice>
              <mc:Fallback>
                <p:oleObj name="Formula" r:id="rId3" imgW="1376280" imgH="177480" progId="Equation.Ribbit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7832" y="1297770"/>
                        <a:ext cx="2229426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883731" y="1660416"/>
          <a:ext cx="2260285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14" name="Formula" r:id="rId5" imgW="1395000" imgH="177480" progId="Equation.Ribbit">
                  <p:embed/>
                </p:oleObj>
              </mc:Choice>
              <mc:Fallback>
                <p:oleObj name="Formula" r:id="rId5" imgW="1395000" imgH="177480" progId="Equation.Ribbit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3731" y="1660416"/>
                        <a:ext cx="2260285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702836" y="2925147"/>
          <a:ext cx="311037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15" name="Formula" r:id="rId7" imgW="129240" imgH="119520" progId="Equation.Ribbit">
                  <p:embed/>
                </p:oleObj>
              </mc:Choice>
              <mc:Fallback>
                <p:oleObj name="Formula" r:id="rId7" imgW="129240" imgH="119520" progId="Equation.Ribbit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02836" y="2925147"/>
                        <a:ext cx="311037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975506" y="2925147"/>
          <a:ext cx="261817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16" name="Formula" r:id="rId9" imgW="143280" imgH="157320" progId="Equation.Ribbit">
                  <p:embed/>
                </p:oleObj>
              </mc:Choice>
              <mc:Fallback>
                <p:oleObj name="Formula" r:id="rId9" imgW="143280" imgH="157320" progId="Equation.Ribbit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75506" y="2925147"/>
                        <a:ext cx="261817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883731" y="3350644"/>
          <a:ext cx="222682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17" name="Formula" r:id="rId11" imgW="119520" imgH="154080" progId="Equation.Ribbit">
                  <p:embed/>
                </p:oleObj>
              </mc:Choice>
              <mc:Fallback>
                <p:oleObj name="Formula" r:id="rId11" imgW="119520" imgH="154080" progId="Equation.Ribbit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83731" y="3350644"/>
                        <a:ext cx="222682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8660968" y="3350644"/>
          <a:ext cx="222682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18" name="Formula" r:id="rId13" imgW="119520" imgH="154080" progId="Equation.Ribbit">
                  <p:embed/>
                </p:oleObj>
              </mc:Choice>
              <mc:Fallback>
                <p:oleObj name="Formula" r:id="rId13" imgW="119520" imgH="154080" progId="Equation.Ribbit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660968" y="3350644"/>
                        <a:ext cx="222682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组合 12">
            <a:extLst>
              <a:ext uri="{FF2B5EF4-FFF2-40B4-BE49-F238E27FC236}">
                <a16:creationId xmlns:a16="http://schemas.microsoft.com/office/drawing/2014/main" id="{7D92FC28-841C-4574-BA07-936A1046BAF9}"/>
              </a:ext>
            </a:extLst>
          </p:cNvPr>
          <p:cNvGrpSpPr/>
          <p:nvPr/>
        </p:nvGrpSpPr>
        <p:grpSpPr>
          <a:xfrm>
            <a:off x="3237322" y="1939182"/>
            <a:ext cx="2494753" cy="903035"/>
            <a:chOff x="3237322" y="1939182"/>
            <a:chExt cx="2494753" cy="903035"/>
          </a:xfrm>
        </p:grpSpPr>
        <p:graphicFrame>
          <p:nvGraphicFramePr>
            <p:cNvPr id="7" name="对象 6"/>
            <p:cNvGraphicFramePr>
              <a:graphicFrameLocks noChangeAspect="1"/>
            </p:cNvGraphicFramePr>
            <p:nvPr/>
          </p:nvGraphicFramePr>
          <p:xfrm>
            <a:off x="3237322" y="1939182"/>
            <a:ext cx="2494753" cy="8379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619" name="Formula" r:id="rId14" imgW="1455480" imgH="488520" progId="Equation.Ribbit">
                    <p:embed/>
                  </p:oleObj>
                </mc:Choice>
                <mc:Fallback>
                  <p:oleObj name="Formula" r:id="rId14" imgW="1455480" imgH="488520" progId="Equation.Ribbit">
                    <p:embed/>
                    <p:pic>
                      <p:nvPicPr>
                        <p:cNvPr id="7" name="对象 6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3237322" y="1939182"/>
                          <a:ext cx="2494753" cy="83793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B74DFC-0642-4AF7-B88B-9D865A5EA4C4}"/>
                </a:ext>
              </a:extLst>
            </p:cNvPr>
            <p:cNvSpPr txBox="1"/>
            <p:nvPr/>
          </p:nvSpPr>
          <p:spPr>
            <a:xfrm>
              <a:off x="4562669" y="2565218"/>
              <a:ext cx="4571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645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原型聚类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– </a:t>
            </a:r>
            <a:r>
              <a:rPr lang="en-US" altLang="zh-CN" i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k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均值算法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3"/>
            <a:ext cx="8883650" cy="5037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  给定数据集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			</a:t>
            </a:r>
            <a:r>
              <a:rPr lang="zh-CN" altLang="ar-AE" b="1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ar-AE" altLang="zh-CN" b="1" i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b="1" i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k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均值算法针对聚类所得簇划分              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最小化平方误差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  其中，   是簇    的均值向量。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值在一定程度上刻画了簇内样本围绕簇均值向量的紧密程度，   值越小，则簇内样本相似度越高。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算法流程（迭代优化）：</a:t>
            </a:r>
            <a:endParaRPr lang="zh-CN" altLang="en-US" sz="11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初始化每个簇的均值向量</a:t>
            </a:r>
          </a:p>
          <a:p>
            <a:pPr lvl="2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repeat</a:t>
            </a:r>
          </a:p>
          <a:p>
            <a:pPr lvl="2">
              <a:buNone/>
            </a:pPr>
            <a:r>
              <a:rPr lang="en-US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	1.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（更新）簇划分；</a:t>
            </a:r>
          </a:p>
          <a:p>
            <a:pPr lvl="2"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2.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计算每个簇的均值向量</a:t>
            </a:r>
          </a:p>
          <a:p>
            <a:pPr lvl="2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until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当前均值向量均未更新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472748" y="1266823"/>
          <a:ext cx="2229426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37" name="Formula" r:id="rId3" imgW="1376280" imgH="177480" progId="Equation.Ribbit">
                  <p:embed/>
                </p:oleObj>
              </mc:Choice>
              <mc:Fallback>
                <p:oleObj name="Formula" r:id="rId3" imgW="1376280" imgH="177480" progId="Equation.Ribbit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2748" y="1266823"/>
                        <a:ext cx="2229426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778289" y="1671914"/>
          <a:ext cx="2260285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38" name="Formula" r:id="rId5" imgW="1395000" imgH="177480" progId="Equation.Ribbit">
                  <p:embed/>
                </p:oleObj>
              </mc:Choice>
              <mc:Fallback>
                <p:oleObj name="Formula" r:id="rId5" imgW="1395000" imgH="177480" progId="Equation.Ribbit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8289" y="1671914"/>
                        <a:ext cx="2260285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752912" y="2913034"/>
          <a:ext cx="311037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39" name="Formula" r:id="rId7" imgW="129240" imgH="119520" progId="Equation.Ribbit">
                  <p:embed/>
                </p:oleObj>
              </mc:Choice>
              <mc:Fallback>
                <p:oleObj name="Formula" r:id="rId7" imgW="129240" imgH="119520" progId="Equation.Ribbit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2912" y="2913034"/>
                        <a:ext cx="311037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907665" y="2913034"/>
          <a:ext cx="261817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40" name="Formula" r:id="rId9" imgW="143280" imgH="157320" progId="Equation.Ribbit">
                  <p:embed/>
                </p:oleObj>
              </mc:Choice>
              <mc:Fallback>
                <p:oleObj name="Formula" r:id="rId9" imgW="143280" imgH="157320" progId="Equation.Ribbit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07665" y="2913034"/>
                        <a:ext cx="261817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908918" y="3353684"/>
          <a:ext cx="222682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41" name="Formula" r:id="rId11" imgW="119520" imgH="154080" progId="Equation.Ribbit">
                  <p:embed/>
                </p:oleObj>
              </mc:Choice>
              <mc:Fallback>
                <p:oleObj name="Formula" r:id="rId11" imgW="119520" imgH="154080" progId="Equation.Ribbit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08918" y="3353684"/>
                        <a:ext cx="222682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8660968" y="3353684"/>
          <a:ext cx="222682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42" name="Formula" r:id="rId13" imgW="119520" imgH="154080" progId="Equation.Ribbit">
                  <p:embed/>
                </p:oleObj>
              </mc:Choice>
              <mc:Fallback>
                <p:oleObj name="Formula" r:id="rId13" imgW="119520" imgH="154080" progId="Equation.Ribbit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660968" y="3353684"/>
                        <a:ext cx="222682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2A026479-3ECD-421F-BC16-F5AEFB4835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7322" y="1939182"/>
          <a:ext cx="2494753" cy="837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43" name="Formula" r:id="rId14" imgW="1455480" imgH="488520" progId="Equation.Ribbit">
                  <p:embed/>
                </p:oleObj>
              </mc:Choice>
              <mc:Fallback>
                <p:oleObj name="Formula" r:id="rId14" imgW="1455480" imgH="488520" progId="Equation.Ribbit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2A026479-3ECD-421F-BC16-F5AEFB483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237322" y="1939182"/>
                        <a:ext cx="2494753" cy="8379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C685C572-4198-497F-811A-D34A28A2BB7C}"/>
              </a:ext>
            </a:extLst>
          </p:cNvPr>
          <p:cNvSpPr txBox="1"/>
          <p:nvPr/>
        </p:nvSpPr>
        <p:spPr>
          <a:xfrm>
            <a:off x="4562669" y="2565218"/>
            <a:ext cx="4571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956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原型聚类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– </a:t>
            </a:r>
            <a:r>
              <a:rPr lang="en-US" altLang="zh-CN" i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k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均值算法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72834" y="1089542"/>
            <a:ext cx="8616950" cy="4854576"/>
          </a:xfrm>
        </p:spPr>
        <p:txBody>
          <a:bodyPr/>
          <a:lstStyle/>
          <a:p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算法伪代码：</a:t>
            </a:r>
            <a:endParaRPr lang="en-US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1683" name="Picture 3" descr="G:\Users\lamda\Desktop\figures\kmeans_al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6010" y="1483049"/>
            <a:ext cx="6501040" cy="50777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892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占位符 2"/>
          <p:cNvSpPr>
            <a:spLocks noGrp="1"/>
          </p:cNvSpPr>
          <p:nvPr>
            <p:ph type="body" idx="1"/>
          </p:nvPr>
        </p:nvSpPr>
        <p:spPr>
          <a:xfrm>
            <a:off x="339691" y="200025"/>
            <a:ext cx="7885510" cy="51435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spcBef>
                <a:spcPct val="0"/>
              </a:spcBef>
            </a:pPr>
            <a:r>
              <a:rPr lang="en-US" altLang="zh-CN" sz="3600" b="1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k</a:t>
            </a:r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-</a:t>
            </a:r>
            <a:r>
              <a:rPr lang="en-US" altLang="zh-CN" sz="36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means</a:t>
            </a:r>
            <a:r>
              <a:rPr altLang="en-US" sz="36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算法</a:t>
            </a:r>
            <a:endParaRPr altLang="en-US" sz="36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half" idx="2"/>
          </p:nvPr>
        </p:nvSpPr>
        <p:spPr>
          <a:xfrm>
            <a:off x="244596" y="1068766"/>
            <a:ext cx="8371284" cy="5265773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首先随机选择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个对象作为初始的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个簇的质心。对剩余的每个对象，根据其与各个质心的距离，将它赋给最近的簇，然后重新计算每个簇的质心。该过程重复迭代，直到准则函数收敛。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通常采用的准则函数为平方误差和，即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SSE( Sum of the squared error)</a:t>
            </a:r>
            <a:r>
              <a:rPr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，其定义如下：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endParaRPr lang="en-US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en-US" sz="20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altLang="en-US" sz="20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为数据对象，</a:t>
            </a:r>
            <a:r>
              <a:rPr lang="en-US" altLang="zh-CN" sz="20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en-US" altLang="zh-CN" sz="2000" b="1" baseline="-25000" dirty="0" err="1"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altLang="en-US" sz="20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是簇</a:t>
            </a:r>
            <a:r>
              <a:rPr lang="en-US" altLang="zh-CN" sz="20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en-US" altLang="zh-CN" sz="2000" b="1" baseline="-25000" dirty="0" err="1"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altLang="en-US" sz="20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的平均值，这个准则函数使生成的结果尽可能的紧凑和独立</a:t>
            </a:r>
            <a:r>
              <a:rPr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2048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007" y="3376611"/>
            <a:ext cx="2935450" cy="116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88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7002066" y="1347788"/>
            <a:ext cx="998934" cy="17860"/>
          </a:xfrm>
          <a:prstGeom prst="line">
            <a:avLst/>
          </a:prstGeom>
          <a:ln>
            <a:solidFill>
              <a:srgbClr val="1A4B8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hape 461"/>
          <p:cNvSpPr/>
          <p:nvPr/>
        </p:nvSpPr>
        <p:spPr>
          <a:xfrm>
            <a:off x="1759744" y="2457451"/>
            <a:ext cx="0" cy="288964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</a:ln>
        </p:spPr>
        <p:txBody>
          <a:bodyPr lIns="0" tIns="0" rIns="0" bIns="0"/>
          <a:lstStyle/>
          <a:p>
            <a:pPr defTabSz="171416"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 sz="90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139458" y="217884"/>
            <a:ext cx="5150644" cy="442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120000"/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微软雅黑" pitchFamily="34" charset="-122"/>
              </a:rPr>
              <a:t>    </a:t>
            </a:r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微软雅黑" pitchFamily="34" charset="-122"/>
              </a:rPr>
              <a:t>k-means</a:t>
            </a:r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微软雅黑" pitchFamily="34" charset="-122"/>
              </a:rPr>
              <a:t>算法流程</a:t>
            </a:r>
          </a:p>
        </p:txBody>
      </p:sp>
      <p:pic>
        <p:nvPicPr>
          <p:cNvPr id="21509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24" y="1086472"/>
            <a:ext cx="8710532" cy="480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78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252982" y="157991"/>
            <a:ext cx="7886700" cy="50482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buClr>
                <a:schemeClr val="tx2"/>
              </a:buClr>
              <a:buSzPct val="120000"/>
              <a:buFont typeface="Wingdings" panose="05000000000000000000" pitchFamily="2" charset="2"/>
            </a:pPr>
            <a:r>
              <a:rPr alt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应用实例</a:t>
            </a:r>
            <a:endParaRPr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内容占位符 2"/>
          <p:cNvSpPr>
            <a:spLocks noGrp="1"/>
          </p:cNvSpPr>
          <p:nvPr>
            <p:ph idx="1"/>
          </p:nvPr>
        </p:nvSpPr>
        <p:spPr>
          <a:xfrm>
            <a:off x="355842" y="889992"/>
            <a:ext cx="7886700" cy="754856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问题： </a:t>
            </a:r>
            <a:r>
              <a:rPr altLang="en-US" sz="2400" b="1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中国男足在亚洲处于几流水平</a:t>
            </a:r>
            <a:r>
              <a:rPr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33" name="内容占位符 2"/>
          <p:cNvSpPr>
            <a:spLocks noGrp="1"/>
          </p:cNvSpPr>
          <p:nvPr>
            <p:ph idx="1"/>
          </p:nvPr>
        </p:nvSpPr>
        <p:spPr>
          <a:xfrm>
            <a:off x="355843" y="1775636"/>
            <a:ext cx="3334888" cy="4340242"/>
          </a:xfrm>
        </p:spPr>
        <p:txBody>
          <a:bodyPr anchor="t"/>
          <a:lstStyle/>
          <a:p>
            <a:pPr marL="171450" indent="-171450">
              <a:lnSpc>
                <a:spcPct val="140000"/>
              </a:lnSpc>
              <a:spcBef>
                <a:spcPts val="1350"/>
              </a:spcBef>
              <a:buFont typeface="Wingdings" panose="05000000000000000000" pitchFamily="2" charset="2"/>
              <a:buChar char="l"/>
            </a:pP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采集亚洲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只球队在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2006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-2010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年间大型比赛的战绩。数据预处理如下：对于世界杯，进入决赛圈则取其最终排名，没有进入决赛圈的，如果打入预选赛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强赋予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40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，预选赛小组未出线赋予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50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。 对于亚洲杯，前四取其排名，八强赋予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，十六强赋予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，预选赛没有出现的赋予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17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24581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23" y="1872024"/>
            <a:ext cx="5217652" cy="3740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022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3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151261" y="126802"/>
            <a:ext cx="7886700" cy="6453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chemeClr val="tx2"/>
              </a:buClr>
              <a:buSzPct val="120000"/>
              <a:buFont typeface="Wingdings" panose="05000000000000000000" pitchFamily="2" charset="2"/>
            </a:pPr>
            <a:r>
              <a:rPr alt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规格化处理</a:t>
            </a:r>
            <a:endParaRPr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内容占位符 2"/>
          <p:cNvSpPr>
            <a:spLocks noGrp="1"/>
          </p:cNvSpPr>
          <p:nvPr>
            <p:ph idx="1"/>
          </p:nvPr>
        </p:nvSpPr>
        <p:spPr>
          <a:xfrm>
            <a:off x="248478" y="907671"/>
            <a:ext cx="8407004" cy="189516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71450" indent="-171450">
              <a:lnSpc>
                <a:spcPct val="140000"/>
              </a:lnSpc>
              <a:spcBef>
                <a:spcPts val="1350"/>
              </a:spcBef>
              <a:buChar char="l"/>
            </a:pPr>
            <a:r>
              <a:rPr altLang="en-US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由于取值范围大的属性对距离的影响高于取值范围小的属性，不利于</a:t>
            </a:r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反映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真实的相异度，因此聚类前需要对属性值进行规格划。所谓</a:t>
            </a:r>
            <a:r>
              <a:rPr altLang="en-US" sz="1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规格化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就是将各个属性值按比例映射到相同的取值区间，来平衡各个属性对距离的影响。通常将各个属性均映射到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[0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1]</a:t>
            </a:r>
            <a:r>
              <a:rPr altLang="en-US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区间。映射公式如下，其中</a:t>
            </a:r>
            <a:r>
              <a:rPr lang="en-US" altLang="zh-CN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max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altLang="en-US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min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altLang="en-US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表示所有元素项中第</a:t>
            </a:r>
            <a:r>
              <a:rPr lang="en-US" altLang="zh-CN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altLang="en-US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个属性的最大值和最小值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p:pic>
        <p:nvPicPr>
          <p:cNvPr id="25604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" b="2"/>
          <a:stretch>
            <a:fillRect/>
          </a:stretch>
        </p:blipFill>
        <p:spPr bwMode="auto">
          <a:xfrm>
            <a:off x="4384466" y="2505774"/>
            <a:ext cx="2532459" cy="59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6" y="3100854"/>
            <a:ext cx="8538791" cy="3134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09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大纲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997883"/>
            <a:ext cx="8616950" cy="51743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2800" dirty="0">
              <a:latin typeface="+mn-ea"/>
              <a:ea typeface="+mn-ea"/>
            </a:endParaRPr>
          </a:p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聚类任务</a:t>
            </a:r>
            <a:endParaRPr lang="en-US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/>
          </a:p>
          <a:p>
            <a:r>
              <a:rPr lang="zh-CN" altLang="en-US" sz="2800" dirty="0">
                <a:latin typeface="+mn-ea"/>
                <a:ea typeface="+mn-ea"/>
              </a:rPr>
              <a:t> </a:t>
            </a:r>
            <a:r>
              <a:rPr altLang="en-US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性能度量</a:t>
            </a:r>
            <a:endParaRPr lang="en-US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zh-CN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距离计算</a:t>
            </a:r>
            <a:endParaRPr lang="en-US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zh-CN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原型聚类</a:t>
            </a:r>
            <a:endParaRPr lang="en-US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r>
              <a:rPr altLang="en-US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密度聚类</a:t>
            </a:r>
            <a:endParaRPr lang="en-US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r>
              <a:rPr lang="en-US" altLang="zh-CN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层次聚类</a:t>
            </a:r>
            <a:endParaRPr lang="zh-CN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pPr marL="1697400" lvl="4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0517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>
          <a:xfrm>
            <a:off x="359569" y="0"/>
            <a:ext cx="7886700" cy="8584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chemeClr val="tx2"/>
              </a:buClr>
              <a:buSzPct val="120000"/>
              <a:buFont typeface="Wingdings" panose="05000000000000000000" pitchFamily="2" charset="2"/>
            </a:pPr>
            <a:r>
              <a:rPr alt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初始化</a:t>
            </a:r>
            <a:endParaRPr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内容占位符 2"/>
          <p:cNvSpPr>
            <a:spLocks noGrp="1"/>
          </p:cNvSpPr>
          <p:nvPr>
            <p:ph idx="1"/>
          </p:nvPr>
        </p:nvSpPr>
        <p:spPr>
          <a:xfrm>
            <a:off x="359569" y="1297264"/>
            <a:ext cx="3781425" cy="33647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71450" indent="-171450">
              <a:lnSpc>
                <a:spcPct val="140000"/>
              </a:lnSpc>
              <a:spcBef>
                <a:spcPts val="1350"/>
              </a:spcBef>
              <a:buChar char="l"/>
            </a:pPr>
            <a:r>
              <a:rPr altLang="en-US" sz="1800" dirty="0" err="1">
                <a:latin typeface="Microsoft YaHei UI" panose="020B0503020204020204" pitchFamily="34" charset="-122"/>
              </a:rPr>
              <a:t>选取</a:t>
            </a:r>
            <a:r>
              <a:rPr lang="en-US" altLang="zh-CN" sz="1800" dirty="0" err="1">
                <a:latin typeface="Microsoft YaHei UI" panose="020B0503020204020204" pitchFamily="34" charset="-122"/>
              </a:rPr>
              <a:t>K</a:t>
            </a:r>
            <a:r>
              <a:rPr altLang="en-US" sz="1800" dirty="0" err="1">
                <a:latin typeface="Microsoft YaHei UI" panose="020B0503020204020204" pitchFamily="34" charset="-122"/>
              </a:rPr>
              <a:t>个初始聚类中心，设</a:t>
            </a:r>
            <a:r>
              <a:rPr lang="en-US" altLang="zh-CN" sz="1800" dirty="0" err="1">
                <a:latin typeface="Microsoft YaHei UI" panose="020B0503020204020204" pitchFamily="34" charset="-122"/>
              </a:rPr>
              <a:t>k</a:t>
            </a:r>
            <a:r>
              <a:rPr lang="en-US" altLang="zh-CN" sz="1800" dirty="0">
                <a:latin typeface="Microsoft YaHei UI" panose="020B0503020204020204" pitchFamily="34" charset="-122"/>
              </a:rPr>
              <a:t>=3</a:t>
            </a:r>
            <a:r>
              <a:rPr altLang="en-US" sz="1800" dirty="0">
                <a:latin typeface="Microsoft YaHei UI" panose="020B0503020204020204" pitchFamily="34" charset="-122"/>
              </a:rPr>
              <a:t>，即将</a:t>
            </a:r>
            <a:r>
              <a:rPr lang="en-US" altLang="zh-CN" sz="1800" dirty="0">
                <a:latin typeface="Microsoft YaHei UI" panose="020B0503020204020204" pitchFamily="34" charset="-122"/>
              </a:rPr>
              <a:t>15</a:t>
            </a:r>
            <a:r>
              <a:rPr altLang="en-US" sz="1800" dirty="0">
                <a:latin typeface="Microsoft YaHei UI" panose="020B0503020204020204" pitchFamily="34" charset="-122"/>
              </a:rPr>
              <a:t>支球队分成三个集团，抽取日本，巴林和泰国的值作为三个簇的种子，即初始化三个簇的中心：</a:t>
            </a:r>
            <a:endParaRPr lang="en-US" altLang="zh-CN" sz="1800" dirty="0">
              <a:latin typeface="Microsoft YaHei UI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spcBef>
                <a:spcPts val="1350"/>
              </a:spcBef>
              <a:buChar char="l"/>
            </a:pPr>
            <a:r>
              <a:rPr lang="en-US" altLang="zh-CN" sz="1800" dirty="0">
                <a:latin typeface="Microsoft YaHei UI" panose="020B0503020204020204" pitchFamily="34" charset="-122"/>
              </a:rPr>
              <a:t>A{0.3,0,0.19},</a:t>
            </a:r>
          </a:p>
          <a:p>
            <a:pPr marL="171450" indent="-171450">
              <a:lnSpc>
                <a:spcPct val="140000"/>
              </a:lnSpc>
              <a:spcBef>
                <a:spcPts val="1350"/>
              </a:spcBef>
              <a:buChar char="l"/>
            </a:pPr>
            <a:r>
              <a:rPr lang="en-US" altLang="zh-CN" sz="1800" dirty="0">
                <a:latin typeface="Microsoft YaHei UI" panose="020B0503020204020204" pitchFamily="34" charset="-122"/>
              </a:rPr>
              <a:t>B{0.7,0.7.6,0.5},</a:t>
            </a:r>
          </a:p>
          <a:p>
            <a:pPr marL="171450" indent="-171450">
              <a:lnSpc>
                <a:spcPct val="140000"/>
              </a:lnSpc>
              <a:spcBef>
                <a:spcPts val="1350"/>
              </a:spcBef>
              <a:buChar char="l"/>
            </a:pPr>
            <a:r>
              <a:rPr lang="en-US" altLang="zh-CN" sz="1800" dirty="0">
                <a:latin typeface="Microsoft YaHei UI" panose="020B0503020204020204" pitchFamily="34" charset="-122"/>
              </a:rPr>
              <a:t>C{1,1,0.5}</a:t>
            </a:r>
            <a:endParaRPr altLang="en-US" sz="1800" dirty="0">
              <a:latin typeface="Microsoft YaHei UI" panose="020B0503020204020204" pitchFamily="34" charset="-122"/>
            </a:endParaRPr>
          </a:p>
        </p:txBody>
      </p:sp>
      <p:pic>
        <p:nvPicPr>
          <p:cNvPr id="26628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819" y="1048682"/>
            <a:ext cx="5070995" cy="413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40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251223" y="27384"/>
            <a:ext cx="7886700" cy="8584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chemeClr val="tx2"/>
              </a:buClr>
              <a:buSzPct val="120000"/>
              <a:buFont typeface="Wingdings" panose="05000000000000000000" pitchFamily="2" charset="2"/>
            </a:pPr>
            <a:r>
              <a:rPr alt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计算距离</a:t>
            </a:r>
            <a:endParaRPr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内容占位符 2"/>
          <p:cNvSpPr>
            <a:spLocks noGrp="1"/>
          </p:cNvSpPr>
          <p:nvPr>
            <p:ph idx="1"/>
          </p:nvPr>
        </p:nvSpPr>
        <p:spPr>
          <a:xfrm>
            <a:off x="251222" y="1191246"/>
            <a:ext cx="8283177" cy="33647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71450" indent="-171450">
              <a:lnSpc>
                <a:spcPct val="140000"/>
              </a:lnSpc>
              <a:spcBef>
                <a:spcPts val="1350"/>
              </a:spcBef>
              <a:buChar char="l"/>
            </a:pPr>
            <a:r>
              <a:rPr altLang="en-US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计算所有球队分别对三个中心的相异度，以欧氏距离度量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71450" indent="-171450">
              <a:lnSpc>
                <a:spcPct val="140000"/>
              </a:lnSpc>
              <a:spcBef>
                <a:spcPts val="1350"/>
              </a:spcBef>
              <a:buChar char="l"/>
            </a:pPr>
            <a:r>
              <a:rPr altLang="en-US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例如：中国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{1,1,0.5}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{0.3,0,0.19}</a:t>
            </a:r>
          </a:p>
          <a:p>
            <a:pPr marL="171450" indent="-171450">
              <a:lnSpc>
                <a:spcPct val="140000"/>
              </a:lnSpc>
              <a:spcBef>
                <a:spcPts val="1350"/>
              </a:spcBef>
              <a:buFont typeface="Wingdings" panose="05000000000000000000" pitchFamily="2" charset="2"/>
              <a:buChar char="l"/>
            </a:pPr>
            <a:r>
              <a:rPr lang="en-US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D(</a:t>
            </a:r>
            <a:r>
              <a:rPr altLang="en-US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中国</a:t>
            </a:r>
            <a:r>
              <a:rPr lang="en-US" altLang="zh-CN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,A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 =1.2594</a:t>
            </a:r>
          </a:p>
          <a:p>
            <a:pPr marL="171450" indent="-171450">
              <a:lnSpc>
                <a:spcPct val="140000"/>
              </a:lnSpc>
              <a:spcBef>
                <a:spcPts val="1350"/>
              </a:spcBef>
              <a:buChar char="l"/>
            </a:pPr>
            <a:r>
              <a:rPr lang="en-US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                      1.2594</a:t>
            </a:r>
            <a:endParaRPr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765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656" y="2327516"/>
            <a:ext cx="4835223" cy="3940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22" y="2928835"/>
            <a:ext cx="2878931" cy="364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403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251222" y="0"/>
            <a:ext cx="7886700" cy="8584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chemeClr val="tx2"/>
              </a:buClr>
              <a:buSzPct val="120000"/>
              <a:buFont typeface="Wingdings" panose="05000000000000000000" pitchFamily="2" charset="2"/>
            </a:pPr>
            <a:r>
              <a:rPr alt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聚类</a:t>
            </a:r>
            <a:endParaRPr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内容占位符 2"/>
          <p:cNvSpPr>
            <a:spLocks noGrp="1"/>
          </p:cNvSpPr>
          <p:nvPr>
            <p:ph idx="1"/>
          </p:nvPr>
        </p:nvSpPr>
        <p:spPr>
          <a:xfrm>
            <a:off x="178335" y="1257508"/>
            <a:ext cx="3909961" cy="48053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71450" indent="-171450">
              <a:lnSpc>
                <a:spcPct val="140000"/>
              </a:lnSpc>
              <a:spcBef>
                <a:spcPts val="1350"/>
              </a:spcBef>
              <a:buChar char="l"/>
            </a:pPr>
            <a:r>
              <a:rPr altLang="en-US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右图从左到右依次表示各球队到当前中心点的欧氏距离，将每支球队分到最近的簇，可得到第一次聚类结果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71450" indent="-171450">
              <a:lnSpc>
                <a:spcPct val="140000"/>
              </a:lnSpc>
              <a:spcBef>
                <a:spcPts val="1350"/>
              </a:spcBef>
              <a:buChar char="l"/>
            </a:pP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日本，韩国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71450" indent="-171450">
              <a:lnSpc>
                <a:spcPct val="140000"/>
              </a:lnSpc>
              <a:spcBef>
                <a:spcPts val="1350"/>
              </a:spcBef>
              <a:buChar char="l"/>
            </a:pP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伊朗，沙特，乌兹别克斯坦，</a:t>
            </a:r>
            <a:r>
              <a:rPr altLang="en-US" sz="1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巴林，朝鲜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71450" indent="-171450">
              <a:lnSpc>
                <a:spcPct val="140000"/>
              </a:lnSpc>
              <a:spcBef>
                <a:spcPts val="1350"/>
              </a:spcBef>
              <a:buChar char="l"/>
            </a:pP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C: </a:t>
            </a:r>
            <a:r>
              <a:rPr altLang="en-US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中国，伊拉克，卡塔尔，阿联酋，泰国，越南，阿曼，印尼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28676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738" y="1025595"/>
            <a:ext cx="3949045" cy="530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01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>
          <a:xfrm>
            <a:off x="270531" y="0"/>
            <a:ext cx="7886700" cy="8584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chemeClr val="tx2"/>
              </a:buClr>
              <a:buSzPct val="120000"/>
              <a:buFont typeface="Wingdings" panose="05000000000000000000" pitchFamily="2" charset="2"/>
            </a:pPr>
            <a:r>
              <a:rPr alt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调整簇中心点</a:t>
            </a:r>
            <a:endParaRPr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内容占位符 2"/>
          <p:cNvSpPr>
            <a:spLocks noGrp="1"/>
          </p:cNvSpPr>
          <p:nvPr>
            <p:ph idx="1"/>
          </p:nvPr>
        </p:nvSpPr>
        <p:spPr>
          <a:xfrm>
            <a:off x="251222" y="1900238"/>
            <a:ext cx="8500892" cy="33647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71450" indent="-171450">
              <a:lnSpc>
                <a:spcPct val="140000"/>
              </a:lnSpc>
              <a:spcBef>
                <a:spcPts val="1350"/>
              </a:spcBef>
              <a:buChar char="l"/>
            </a:pPr>
            <a:r>
              <a:rPr lang="en-US" altLang="zh-CN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altLang="en-US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簇的新中心点为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{(0.3+0)/2=0.15,(0+0.15)/2=0.075,(0.19+0.13)/2=0.16</a:t>
            </a:r>
            <a:r>
              <a:rPr lang="en-US" altLang="zh-CN" sz="1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}={0.15,0.075,0.16}</a:t>
            </a:r>
          </a:p>
          <a:p>
            <a:pPr marL="171450" indent="-171450">
              <a:lnSpc>
                <a:spcPct val="140000"/>
              </a:lnSpc>
              <a:spcBef>
                <a:spcPts val="1350"/>
              </a:spcBef>
              <a:buChar char="l"/>
            </a:pPr>
            <a:r>
              <a:rPr lang="en-US" altLang="zh-CN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altLang="en-US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簇的新中心点为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{(0.24+0.3+07*3)/5=0.528, (0.76*4+0.68)/5=0.744, (025*2+0.06+0.5+1)/5=0.412} </a:t>
            </a:r>
            <a:r>
              <a:rPr lang="en-US" altLang="zh-CN" sz="1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={0.528,0.744,0.412}</a:t>
            </a:r>
          </a:p>
          <a:p>
            <a:pPr marL="171450" indent="-171450">
              <a:lnSpc>
                <a:spcPct val="140000"/>
              </a:lnSpc>
              <a:spcBef>
                <a:spcPts val="1350"/>
              </a:spcBef>
              <a:buChar char="l"/>
            </a:pPr>
            <a:r>
              <a:rPr lang="en-US" altLang="zh-CN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altLang="en-US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簇的新中心点为</a:t>
            </a:r>
            <a:r>
              <a:rPr lang="en-US" altLang="zh-CN" sz="1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{1,0,94,0,40625}</a:t>
            </a:r>
          </a:p>
          <a:p>
            <a:pPr marL="171450" indent="-171450">
              <a:lnSpc>
                <a:spcPct val="140000"/>
              </a:lnSpc>
              <a:spcBef>
                <a:spcPts val="1350"/>
              </a:spcBef>
              <a:buChar char="l"/>
            </a:pPr>
            <a:endParaRPr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198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251222" y="-59531"/>
            <a:ext cx="7886700" cy="8584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chemeClr val="tx2"/>
              </a:buClr>
              <a:buSzPct val="120000"/>
              <a:buFont typeface="Wingdings" panose="05000000000000000000" pitchFamily="2" charset="2"/>
            </a:pPr>
            <a:r>
              <a:rPr alt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迭代</a:t>
            </a:r>
            <a:endParaRPr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内容占位符 2"/>
          <p:cNvSpPr>
            <a:spLocks noGrp="1"/>
          </p:cNvSpPr>
          <p:nvPr>
            <p:ph idx="1"/>
          </p:nvPr>
        </p:nvSpPr>
        <p:spPr>
          <a:xfrm>
            <a:off x="63103" y="1220185"/>
            <a:ext cx="8262938" cy="3364706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altLang="en-US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由于</a:t>
            </a:r>
            <a:r>
              <a:rPr lang="en-US" altLang="zh-CN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Zj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(2)!=</a:t>
            </a:r>
            <a:r>
              <a:rPr lang="en-US" altLang="zh-CN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Zj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altLang="en-US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所以用调整后的中心点再次计算距离</a:t>
            </a:r>
            <a:r>
              <a:rPr lang="en-US" altLang="zh-CN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altLang="en-US" sz="1800" b="1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所有球队分别到三个新的中心点</a:t>
            </a:r>
            <a:r>
              <a:rPr altLang="en-US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的距离</a:t>
            </a:r>
            <a:r>
              <a:rPr lang="en-US" altLang="zh-CN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altLang="en-US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如右图所示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altLang="en-US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再次分配，第二次迭代结果为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日本，韩国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伊朗，沙特，乌兹别克斯坦，</a:t>
            </a:r>
            <a:r>
              <a:rPr altLang="en-US" sz="1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巴林，朝鲜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C: </a:t>
            </a:r>
            <a:r>
              <a:rPr altLang="en-US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中国，伊拉克，卡塔尔，阿联酋，泰国，越南，阿曼，印尼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altLang="en-US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结果无变化，</a:t>
            </a:r>
            <a:r>
              <a:rPr altLang="en-US" sz="1800" b="1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说明结果已经收敛，算法结束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endParaRPr lang="en-US"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altLang="en-US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最终聚类结果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altLang="en-US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亚洲一流：</a:t>
            </a:r>
            <a:r>
              <a:rPr lang="en-US" altLang="zh-CN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altLang="en-US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；亚洲二流：</a:t>
            </a:r>
            <a:r>
              <a:rPr lang="en-US" altLang="zh-CN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altLang="en-US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；亚洲三流：</a:t>
            </a:r>
            <a:r>
              <a:rPr lang="en-US" altLang="zh-CN" sz="1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072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573" y="462040"/>
            <a:ext cx="5594070" cy="67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313" y="1754981"/>
            <a:ext cx="2663687" cy="3558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512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333634" y="0"/>
            <a:ext cx="7886700" cy="8584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chemeClr val="tx2"/>
              </a:buClr>
              <a:buSzPct val="120000"/>
              <a:buFont typeface="Wingdings" panose="05000000000000000000" pitchFamily="2" charset="2"/>
            </a:pPr>
            <a:r>
              <a:rPr alt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分析</a:t>
            </a:r>
            <a:endParaRPr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内容占位符 2"/>
          <p:cNvSpPr>
            <a:spLocks noGrp="1"/>
          </p:cNvSpPr>
          <p:nvPr>
            <p:ph idx="1"/>
          </p:nvPr>
        </p:nvSpPr>
        <p:spPr>
          <a:xfrm>
            <a:off x="204270" y="1090613"/>
            <a:ext cx="5238750" cy="2484834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聚类算法运行结果不仅反应聚类信息，还提供了一些有用信息，可以从中分析球队之间的差距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例如，在亚洲二流球队中，伊朗与沙特水平最接近；虽然乌兹别克斯坦没有打进世界杯，不过凭借预选赛和亚洲杯上的出色表现占据亚洲二流，朝鲜因为打入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2010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世界杯决赛圈，从而跻身</a:t>
            </a: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组。</a:t>
            </a:r>
          </a:p>
        </p:txBody>
      </p:sp>
      <p:pic>
        <p:nvPicPr>
          <p:cNvPr id="31748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050" y="1151749"/>
            <a:ext cx="3278567" cy="4328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244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原型聚类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– </a:t>
            </a:r>
            <a:r>
              <a:rPr lang="en-US" altLang="zh-CN" i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k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均值算法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i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k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均值算法实例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接下来以表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9-1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的西瓜数据集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4.0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为例，来演示</a:t>
            </a:r>
            <a:r>
              <a:rPr lang="en-US" altLang="zh-CN" b="1" i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k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均值算法的学习过程。将编号为  的样本称为    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2" y="2741152"/>
            <a:ext cx="7935971" cy="3405171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357287" y="1958250"/>
          <a:ext cx="9600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16" name="Formula" r:id="rId4" imgW="51480" imgH="151920" progId="Equation.Ribbit">
                  <p:embed/>
                </p:oleObj>
              </mc:Choice>
              <mc:Fallback>
                <p:oleObj name="Formula" r:id="rId4" imgW="51480" imgH="151920" progId="Equation.Ribbit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7287" y="1958250"/>
                        <a:ext cx="96000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049969" y="1987053"/>
          <a:ext cx="307461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17" name="Formula" r:id="rId6" imgW="125280" imgH="118080" progId="Equation.Ribbit">
                  <p:embed/>
                </p:oleObj>
              </mc:Choice>
              <mc:Fallback>
                <p:oleObj name="Formula" r:id="rId6" imgW="125280" imgH="118080" progId="Equation.Ribbit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49969" y="1987053"/>
                        <a:ext cx="307461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105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原型聚类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– </a:t>
            </a:r>
            <a:r>
              <a:rPr lang="en-US" altLang="zh-CN" i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k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均值算法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12740"/>
            <a:ext cx="8616950" cy="4930775"/>
          </a:xfrm>
        </p:spPr>
        <p:txBody>
          <a:bodyPr>
            <a:normAutofit fontScale="92500"/>
          </a:bodyPr>
          <a:lstStyle/>
          <a:p>
            <a:r>
              <a:rPr lang="en-US" altLang="zh-CN" b="1" i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k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均值算法实例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  假定聚类簇数</a:t>
            </a:r>
            <a:r>
              <a:rPr lang="en-US" altLang="zh-CN" b="1" i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k 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en-US" altLang="zh-CN" sz="19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，算法开始时，随机选择</a:t>
            </a:r>
            <a:r>
              <a:rPr lang="en-US" altLang="zh-CN" sz="19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个样本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		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作为初始均值向量，即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							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考察样本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		    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，它与当前均值向量           的距离分别为</a:t>
            </a:r>
            <a:r>
              <a:rPr lang="en-US" altLang="zh-CN" sz="1900" b="1" dirty="0">
                <a:latin typeface="黑体" panose="02010609060101010101" pitchFamily="49" charset="-122"/>
                <a:ea typeface="黑体" panose="02010609060101010101" pitchFamily="49" charset="-122"/>
              </a:rPr>
              <a:t>0.369</a:t>
            </a:r>
            <a:r>
              <a:rPr lang="zh-CN" altLang="en-US" sz="1900" b="1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1900" b="1" dirty="0">
                <a:latin typeface="黑体" panose="02010609060101010101" pitchFamily="49" charset="-122"/>
                <a:ea typeface="黑体" panose="02010609060101010101" pitchFamily="49" charset="-122"/>
              </a:rPr>
              <a:t>0.506</a:t>
            </a:r>
            <a:r>
              <a:rPr lang="zh-CN" altLang="en-US" sz="1900" b="1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1900" b="1" dirty="0">
                <a:latin typeface="黑体" panose="02010609060101010101" pitchFamily="49" charset="-122"/>
                <a:ea typeface="黑体" panose="02010609060101010101" pitchFamily="49" charset="-122"/>
              </a:rPr>
              <a:t>0.166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，因此    将被划入簇   中。类似的，对数据集中的所有样本考察一遍后，可得当前簇划分为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</a:p>
          <a:p>
            <a:pPr marL="0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  于是，可以分别求得新的均值向量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</a:p>
          <a:p>
            <a:pPr marL="0" indent="0"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  不断重复上述过程，如下图所示。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935861" y="3189203"/>
          <a:ext cx="6137486" cy="28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72" name="Formula" r:id="rId3" imgW="3886200" imgH="177480" progId="Equation.Ribbit">
                  <p:embed/>
                </p:oleObj>
              </mc:Choice>
              <mc:Fallback>
                <p:oleObj name="Formula" r:id="rId3" imgW="3886200" imgH="177480" progId="Equation.Ribbit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5861" y="3189203"/>
                        <a:ext cx="6137486" cy="28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935861" y="3621605"/>
          <a:ext cx="1958077" cy="28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73" name="Formula" r:id="rId5" imgW="1240560" imgH="177480" progId="Equation.Ribbit">
                  <p:embed/>
                </p:oleObj>
              </mc:Choice>
              <mc:Fallback>
                <p:oleObj name="Formula" r:id="rId5" imgW="1240560" imgH="177480" progId="Equation.Ribbit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5861" y="3621605"/>
                        <a:ext cx="1958077" cy="28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935861" y="4023595"/>
          <a:ext cx="5804035" cy="28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74" name="Formula" r:id="rId7" imgW="3674880" imgH="177480" progId="Equation.Ribbit">
                  <p:embed/>
                </p:oleObj>
              </mc:Choice>
              <mc:Fallback>
                <p:oleObj name="Formula" r:id="rId7" imgW="3674880" imgH="177480" progId="Equation.Ribbit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35861" y="4023595"/>
                        <a:ext cx="5804035" cy="28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417963" y="1844872"/>
          <a:ext cx="6078856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75" name="Formula" r:id="rId9" imgW="3752640" imgH="177480" progId="Equation.Ribbit">
                  <p:embed/>
                </p:oleObj>
              </mc:Choice>
              <mc:Fallback>
                <p:oleObj name="Formula" r:id="rId9" imgW="3752640" imgH="177480" progId="Equation.Ribbit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17963" y="1844872"/>
                        <a:ext cx="6078856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850114" y="4783906"/>
          <a:ext cx="6530973" cy="309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76" name="Formula" r:id="rId11" imgW="3752640" imgH="177840" progId="Equation.Ribbit">
                  <p:embed/>
                </p:oleObj>
              </mc:Choice>
              <mc:Fallback>
                <p:oleObj name="Formula" r:id="rId11" imgW="3752640" imgH="177840" progId="Equation.Ribbit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50114" y="4783906"/>
                        <a:ext cx="6530973" cy="309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6626485" y="1583275"/>
          <a:ext cx="1509204" cy="262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77" name="Formula" r:id="rId13" imgW="674640" imgH="117360" progId="Equation.Ribbit">
                  <p:embed/>
                </p:oleObj>
              </mc:Choice>
              <mc:Fallback>
                <p:oleObj name="Formula" r:id="rId13" imgW="674640" imgH="117360" progId="Equation.Ribbit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626485" y="1583275"/>
                        <a:ext cx="1509204" cy="262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004029" y="2227209"/>
          <a:ext cx="1938338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78" name="Formula" r:id="rId15" imgW="1197360" imgH="177480" progId="Equation.Ribbit">
                  <p:embed/>
                </p:oleObj>
              </mc:Choice>
              <mc:Fallback>
                <p:oleObj name="Formula" r:id="rId15" imgW="1197360" imgH="177480" progId="Equation.Ribbit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04029" y="2227209"/>
                        <a:ext cx="1938338" cy="287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564397" y="2256568"/>
          <a:ext cx="1158207" cy="238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79" name="Formula" r:id="rId17" imgW="578160" imgH="119520" progId="Equation.Ribbit">
                  <p:embed/>
                </p:oleObj>
              </mc:Choice>
              <mc:Fallback>
                <p:oleObj name="Formula" r:id="rId17" imgW="578160" imgH="119520" progId="Equation.Ribbit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564397" y="2256568"/>
                        <a:ext cx="1158207" cy="238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4172081" y="2569464"/>
          <a:ext cx="253947" cy="2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80" name="Formula" r:id="rId19" imgW="137880" imgH="117360" progId="Equation.Ribbit">
                  <p:embed/>
                </p:oleObj>
              </mc:Choice>
              <mc:Fallback>
                <p:oleObj name="Formula" r:id="rId19" imgW="137880" imgH="117360" progId="Equation.Ribbit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172081" y="2569464"/>
                        <a:ext cx="253947" cy="2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5922769" y="2569464"/>
          <a:ext cx="220362" cy="2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81" name="Formula" r:id="rId21" imgW="160200" imgH="157680" progId="Equation.Ribbit">
                  <p:embed/>
                </p:oleObj>
              </mc:Choice>
              <mc:Fallback>
                <p:oleObj name="Formula" r:id="rId21" imgW="160200" imgH="157680" progId="Equation.Ribbit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922769" y="2569464"/>
                        <a:ext cx="220362" cy="2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720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原型聚类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– </a:t>
            </a:r>
            <a:r>
              <a:rPr lang="en-US" altLang="zh-CN" i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k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均值算法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854576"/>
          </a:xfrm>
        </p:spPr>
        <p:txBody>
          <a:bodyPr/>
          <a:lstStyle/>
          <a:p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聚类结果：</a:t>
            </a:r>
            <a:endParaRPr lang="en-US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2706" name="Picture 2" descr="G:\Users\lamda\Desktop\figures\kmeans_f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1071" y="1524000"/>
            <a:ext cx="5502728" cy="46737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567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>
          <a:xfrm>
            <a:off x="313187" y="177300"/>
            <a:ext cx="7886700" cy="53697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k-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means</a:t>
            </a:r>
            <a:r>
              <a:rPr alt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算法分析</a:t>
            </a:r>
            <a:endParaRPr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内容占位符 2"/>
          <p:cNvSpPr>
            <a:spLocks noGrp="1"/>
          </p:cNvSpPr>
          <p:nvPr>
            <p:ph idx="1"/>
          </p:nvPr>
        </p:nvSpPr>
        <p:spPr>
          <a:xfrm>
            <a:off x="101151" y="899803"/>
            <a:ext cx="9109109" cy="3888581"/>
          </a:xfrm>
        </p:spPr>
        <p:txBody>
          <a:bodyPr>
            <a:noAutofit/>
          </a:bodyPr>
          <a:lstStyle/>
          <a:p>
            <a:pPr marL="342900" indent="-342900" eaLnBrk="1" hangingPunct="1">
              <a:lnSpc>
                <a:spcPts val="2800"/>
              </a:lnSpc>
              <a:buFont typeface="Wingdings" panose="05000000000000000000" pitchFamily="2" charset="2"/>
              <a:buChar char="p"/>
              <a:defRPr/>
            </a:pPr>
            <a:r>
              <a:rPr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主要优点：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lvl="1" indent="-342900">
              <a:lnSpc>
                <a:spcPts val="2800"/>
              </a:lnSpc>
              <a:buFont typeface="Wingdings" panose="05000000000000000000" pitchFamily="2" charset="2"/>
              <a:buChar char="l"/>
              <a:defRPr/>
            </a:pPr>
            <a:r>
              <a:rPr altLang="en-US" sz="1800" dirty="0" err="1">
                <a:latin typeface="黑体" panose="02010609060101010101" pitchFamily="49" charset="-122"/>
                <a:ea typeface="黑体" panose="02010609060101010101" pitchFamily="49" charset="-122"/>
              </a:rPr>
              <a:t>解决聚类问题的一种经典算法，简单、快速</a:t>
            </a:r>
            <a:r>
              <a:rPr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lvl="1" indent="-342900">
              <a:lnSpc>
                <a:spcPts val="2800"/>
              </a:lnSpc>
              <a:buFont typeface="Wingdings" panose="05000000000000000000" pitchFamily="2" charset="2"/>
              <a:buChar char="l"/>
              <a:defRPr/>
            </a:pPr>
            <a:r>
              <a:rPr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对处理大数据集，该算法是相对可伸缩和高效率的。其时间复杂度为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O(</a:t>
            </a:r>
            <a:r>
              <a:rPr lang="en-US" altLang="zh-CN" sz="18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nkt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是对象数目，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是簇的数目，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  <a:r>
              <a:rPr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是迭代次数。通常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k&lt;&lt;n &amp; t&lt;&lt;n.</a:t>
            </a:r>
          </a:p>
          <a:p>
            <a:pPr marL="685800" lvl="1" indent="-342900">
              <a:lnSpc>
                <a:spcPts val="2800"/>
              </a:lnSpc>
              <a:buFont typeface="Wingdings" panose="05000000000000000000" pitchFamily="2" charset="2"/>
              <a:buChar char="l"/>
              <a:defRPr/>
            </a:pPr>
            <a:r>
              <a:rPr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当结果簇是密集的，而簇与簇之间区别明显时，它的效果较好。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eaLnBrk="1" hangingPunct="1">
              <a:lnSpc>
                <a:spcPts val="2800"/>
              </a:lnSpc>
              <a:buFont typeface="Wingdings" panose="05000000000000000000" pitchFamily="2" charset="2"/>
              <a:buChar char="p"/>
              <a:defRPr/>
            </a:pPr>
            <a:r>
              <a:rPr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主要缺点</a:t>
            </a:r>
            <a:r>
              <a:rPr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lvl="1" indent="-342900">
              <a:lnSpc>
                <a:spcPts val="2800"/>
              </a:lnSpc>
              <a:buFont typeface="Wingdings" panose="05000000000000000000" pitchFamily="2" charset="2"/>
              <a:buChar char="l"/>
              <a:defRPr/>
            </a:pPr>
            <a:r>
              <a:rPr altLang="en-US" sz="1800" dirty="0" err="1">
                <a:latin typeface="黑体" panose="02010609060101010101" pitchFamily="49" charset="-122"/>
                <a:ea typeface="黑体" panose="02010609060101010101" pitchFamily="49" charset="-122"/>
              </a:rPr>
              <a:t>必须事先确定</a:t>
            </a:r>
            <a:r>
              <a:rPr lang="en-US" altLang="zh-CN" sz="1800" dirty="0" err="1"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altLang="en-US" sz="1800" dirty="0" err="1">
                <a:latin typeface="黑体" panose="02010609060101010101" pitchFamily="49" charset="-122"/>
                <a:ea typeface="黑体" panose="02010609060101010101" pitchFamily="49" charset="-122"/>
              </a:rPr>
              <a:t>值，很多情况下并不清楚类别个数。但是聚类结果对初始值敏感，对于不同的初始值，可能导致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不同</a:t>
            </a:r>
            <a:r>
              <a:rPr altLang="en-US" sz="1800" dirty="0" err="1">
                <a:latin typeface="黑体" panose="02010609060101010101" pitchFamily="49" charset="-122"/>
                <a:ea typeface="黑体" panose="02010609060101010101" pitchFamily="49" charset="-122"/>
              </a:rPr>
              <a:t>结果</a:t>
            </a:r>
            <a:r>
              <a:rPr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lvl="1" indent="-342900">
              <a:lnSpc>
                <a:spcPts val="2800"/>
              </a:lnSpc>
              <a:buFont typeface="Wingdings" panose="05000000000000000000" pitchFamily="2" charset="2"/>
              <a:buChar char="l"/>
              <a:defRPr/>
            </a:pPr>
            <a:r>
              <a:rPr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初始聚类中心的选择对聚类结果有较大的影响。初值选择不当，可能无法得到好的聚类结果。可以多设一些不同初值，对比最后的运算结果，一直到结果趋于稳定来解决这一问题，但比较耗时耗资源。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lvl="1" indent="-342900">
              <a:lnSpc>
                <a:spcPts val="2800"/>
              </a:lnSpc>
              <a:buFont typeface="Wingdings" panose="05000000000000000000" pitchFamily="2" charset="2"/>
              <a:buChar char="l"/>
              <a:defRPr/>
            </a:pPr>
            <a:r>
              <a:rPr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在簇的平均值被定义的情况下才能使用，这对于处理符号属性的数据不适用。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lvl="1" indent="-342900">
              <a:lnSpc>
                <a:spcPts val="2800"/>
              </a:lnSpc>
              <a:buFont typeface="Wingdings" panose="05000000000000000000" pitchFamily="2" charset="2"/>
              <a:buChar char="l"/>
              <a:defRPr/>
            </a:pPr>
            <a:r>
              <a:rPr altLang="en-US" sz="1800" dirty="0" err="1">
                <a:latin typeface="黑体" panose="02010609060101010101" pitchFamily="49" charset="-122"/>
                <a:ea typeface="黑体" panose="02010609060101010101" pitchFamily="49" charset="-122"/>
              </a:rPr>
              <a:t>对于噪声和孤立点数据是敏感的，少量的该类数据能够对平均值产生较大的影响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p"/>
              <a:defRPr/>
            </a:pPr>
            <a:endParaRPr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890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899" y="115350"/>
            <a:ext cx="7886700" cy="57031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alt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基本概念</a:t>
            </a:r>
            <a:endParaRPr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1899" y="937079"/>
            <a:ext cx="7886700" cy="1249534"/>
          </a:xfrm>
        </p:spPr>
        <p:txBody>
          <a:bodyPr vert="horz" lIns="91440" tIns="4680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聚类</a:t>
            </a: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：根据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体属性对一系列未分类的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体进行类别的识别，把一组个体按照相似性归成若干个类，属于</a:t>
            </a:r>
            <a:r>
              <a:rPr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无监督学习方法</a:t>
            </a: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1946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057" y="2024166"/>
            <a:ext cx="5593089" cy="4183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861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原型聚类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学习向量量化</a:t>
            </a:r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412750" y="1419223"/>
            <a:ext cx="8616950" cy="2093997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/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学习向量量化（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Learning Vector Quantization, LVQ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tabLst/>
              <a:defRPr/>
            </a:pPr>
            <a:r>
              <a:rPr lang="en-US" altLang="zh-CN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与一般聚类算法不同的是，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LVQ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假设数据样本带有类别标记，学习过程中利用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样本的这些监督信息来辅助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聚类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defRPr/>
            </a:pP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给定样本集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					 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LVQ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的目标是学得一组</a:t>
            </a:r>
            <a:r>
              <a:rPr kumimoji="0" lang="zh-CN" altLang="en-US" sz="2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维原型向量</a:t>
            </a:r>
            <a:r>
              <a:rPr kumimoji="0" lang="zh-CN" altLang="en-US" sz="2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           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，每个原型向量代表一个聚类簇。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marR="0" lvl="1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3A91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434883" y="2599479"/>
          <a:ext cx="39084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93" name="Formula" r:id="rId3" imgW="2413080" imgH="177480" progId="Equation.Ribbit">
                  <p:embed/>
                </p:oleObj>
              </mc:Choice>
              <mc:Fallback>
                <p:oleObj name="Formula" r:id="rId3" imgW="2413080" imgH="177480" progId="Equation.Ribbit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4883" y="2599479"/>
                        <a:ext cx="3908425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531583" y="2888404"/>
          <a:ext cx="1576285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94" name="Formula" r:id="rId5" imgW="972360" imgH="177480" progId="Equation.Ribbit">
                  <p:embed/>
                </p:oleObj>
              </mc:Choice>
              <mc:Fallback>
                <p:oleObj name="Formula" r:id="rId5" imgW="972360" imgH="177480" progId="Equation.Ribbit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31583" y="2888404"/>
                        <a:ext cx="1576285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89862" y="2929780"/>
          <a:ext cx="19824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95" name="Formula" r:id="rId7" imgW="93240" imgH="118440" progId="Equation.Ribbit">
                  <p:embed/>
                </p:oleObj>
              </mc:Choice>
              <mc:Fallback>
                <p:oleObj name="Formula" r:id="rId7" imgW="93240" imgH="118440" progId="Equation.Ribbit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9862" y="2929780"/>
                        <a:ext cx="19824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原型聚类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学习向量量化</a:t>
            </a:r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366097" y="1036669"/>
            <a:ext cx="8616950" cy="89217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/>
          <a:p>
            <a:pPr marL="228600" indent="-36000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算法伪代码：</a:t>
            </a:r>
          </a:p>
        </p:txBody>
      </p:sp>
      <p:pic>
        <p:nvPicPr>
          <p:cNvPr id="55299" name="Picture 3" descr="G:\Users\lamda\Desktop\figures\LVQ_al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1064" y="1390262"/>
            <a:ext cx="7279246" cy="52566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201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原型聚类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学习向量量化</a:t>
            </a:r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366097" y="1120644"/>
            <a:ext cx="8616950" cy="89217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/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聚类效果：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3730" name="Picture 2" descr="G:\Users\lamda\Desktop\figures\LVQ_f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1700" y="1468660"/>
            <a:ext cx="5537200" cy="46908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原型聚类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高斯混合聚类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37" y="1046920"/>
            <a:ext cx="8173845" cy="522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原型聚类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高斯混合聚类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41080" y="1040295"/>
            <a:ext cx="8645111" cy="493643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高斯混合模型（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Gaussian Mixed Model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）指的是多个高斯分布函数的线性组合，理论上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GMM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可以拟合出任意类型的分布，通常用于解决同一集合下的数据包含多个不同的分布的情况（或者是同一类分布但参数不一样，或者是不同类型的分布，比如正态分布和伯努利分布）。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下图中的点看起来明显分成两个聚类。这两个聚类中的点分别通过两个不同的正态分布随机生成而来。但是如果没有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GMM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，那么只能用一个的二维高斯分布来描述图中的数据。即为二倍标准差的正态分布椭圆。显然不太合理，毕竟肉眼一看就觉得应该把它们分成两类。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7192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原型聚类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高斯混合聚类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977190"/>
            <a:ext cx="8150240" cy="472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53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原型聚类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高斯混合聚类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59741" y="957748"/>
            <a:ext cx="8645111" cy="138485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高斯混合模型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使用两个二维高斯分布来描述数据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对这两个二维高斯分布做线性组合，用线性组合后的分布来描述整个集合中的数据。这就是高斯混合模型（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GMM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63" y="2312504"/>
            <a:ext cx="7478587" cy="43003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188" y="1033448"/>
            <a:ext cx="2450053" cy="36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86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原型聚类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高斯混合聚类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0198"/>
            <a:ext cx="8883650" cy="49655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b="1" i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k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均值、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LVQ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用原型向量来刻画聚类结构不同，高斯混合聚类 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Mixture-of-Gaussian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）采用概率模型来表达聚类原型：</a:t>
            </a: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多元高斯分布的定义</a:t>
            </a:r>
          </a:p>
          <a:p>
            <a:pPr marL="0" indent="0"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  对   维样本空间中的随机向量   ，若   服从高斯分布，其概率密度函数为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        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  其中   是   维均值向量，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是         的协方差矩阵。也可将概率密度函数记作          。高斯概率密度函数由这两个参数决定。</a:t>
            </a:r>
          </a:p>
          <a:p>
            <a:pPr marL="0" indent="0">
              <a:buNone/>
            </a:pP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065592" y="3445197"/>
          <a:ext cx="3466704" cy="490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37" name="Formula" r:id="rId3" imgW="2122560" imgH="299880" progId="Equation.Ribbit">
                  <p:embed/>
                </p:oleObj>
              </mc:Choice>
              <mc:Fallback>
                <p:oleObj name="Formula" r:id="rId3" imgW="2122560" imgH="2998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5592" y="3445197"/>
                        <a:ext cx="3466704" cy="4900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554443"/>
              </p:ext>
            </p:extLst>
          </p:nvPr>
        </p:nvGraphicFramePr>
        <p:xfrm>
          <a:off x="1584026" y="4089224"/>
          <a:ext cx="194879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38" name="Formula" r:id="rId5" imgW="92520" imgH="119520" progId="Equation.Ribbit">
                  <p:embed/>
                </p:oleObj>
              </mc:Choice>
              <mc:Fallback>
                <p:oleObj name="Formula" r:id="rId5" imgW="9252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4026" y="4089224"/>
                        <a:ext cx="194879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63524"/>
              </p:ext>
            </p:extLst>
          </p:nvPr>
        </p:nvGraphicFramePr>
        <p:xfrm>
          <a:off x="1252401" y="2928621"/>
          <a:ext cx="21240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39" name="Formula" r:id="rId7" imgW="93240" imgH="118440" progId="Equation.Ribbit">
                  <p:embed/>
                </p:oleObj>
              </mc:Choice>
              <mc:Fallback>
                <p:oleObj name="Formula" r:id="rId7" imgW="9324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2401" y="2928621"/>
                        <a:ext cx="21240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010666"/>
              </p:ext>
            </p:extLst>
          </p:nvPr>
        </p:nvGraphicFramePr>
        <p:xfrm>
          <a:off x="4197615" y="4084546"/>
          <a:ext cx="168866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40" name="Formula" r:id="rId9" imgW="103320" imgH="154440" progId="Equation.Ribbit">
                  <p:embed/>
                </p:oleObj>
              </mc:Choice>
              <mc:Fallback>
                <p:oleObj name="Formula" r:id="rId9" imgW="103320" imgH="154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97615" y="4084546"/>
                        <a:ext cx="168866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620953"/>
              </p:ext>
            </p:extLst>
          </p:nvPr>
        </p:nvGraphicFramePr>
        <p:xfrm>
          <a:off x="4944131" y="4084546"/>
          <a:ext cx="81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41" name="Formula" r:id="rId11" imgW="367560" imgH="114120" progId="Equation.Ribbit">
                  <p:embed/>
                </p:oleObj>
              </mc:Choice>
              <mc:Fallback>
                <p:oleObj name="Formula" r:id="rId11" imgW="367560" imgH="1141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44131" y="4084546"/>
                        <a:ext cx="81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308788"/>
              </p:ext>
            </p:extLst>
          </p:nvPr>
        </p:nvGraphicFramePr>
        <p:xfrm>
          <a:off x="2791847" y="4404986"/>
          <a:ext cx="997442" cy="304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42" name="Formula" r:id="rId13" imgW="582840" imgH="177480" progId="Equation.Ribbit">
                  <p:embed/>
                </p:oleObj>
              </mc:Choice>
              <mc:Fallback>
                <p:oleObj name="Formula" r:id="rId13" imgW="58284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91847" y="4404986"/>
                        <a:ext cx="997442" cy="304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6263606"/>
              </p:ext>
            </p:extLst>
          </p:nvPr>
        </p:nvGraphicFramePr>
        <p:xfrm>
          <a:off x="4798944" y="2945929"/>
          <a:ext cx="194399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43" name="Formula" r:id="rId15" imgW="86400" imgH="118440" progId="Equation.Ribbit">
                  <p:embed/>
                </p:oleObj>
              </mc:Choice>
              <mc:Fallback>
                <p:oleObj name="Formula" r:id="rId15" imgW="8640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798944" y="2945929"/>
                        <a:ext cx="194399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328250"/>
              </p:ext>
            </p:extLst>
          </p:nvPr>
        </p:nvGraphicFramePr>
        <p:xfrm>
          <a:off x="5791354" y="2928621"/>
          <a:ext cx="194399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44" name="Formula" r:id="rId17" imgW="86400" imgH="118440" progId="Equation.Ribbit">
                  <p:embed/>
                </p:oleObj>
              </mc:Choice>
              <mc:Fallback>
                <p:oleObj name="Formula" r:id="rId17" imgW="8640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791354" y="2928621"/>
                        <a:ext cx="194399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702004"/>
              </p:ext>
            </p:extLst>
          </p:nvPr>
        </p:nvGraphicFramePr>
        <p:xfrm>
          <a:off x="2313021" y="4089224"/>
          <a:ext cx="21240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45" name="Formula" r:id="rId18" imgW="93240" imgH="118440" progId="Equation.Ribbit">
                  <p:embed/>
                </p:oleObj>
              </mc:Choice>
              <mc:Fallback>
                <p:oleObj name="Formula" r:id="rId18" imgW="9324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13021" y="4089224"/>
                        <a:ext cx="21240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822030" y="4929871"/>
            <a:ext cx="8030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k-means 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的结果是每个数据点被 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assign 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到其中某一个 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cluster 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，而 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GMM 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则给出这些数据点被 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assign 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到每个 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cluster 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的概率</a:t>
            </a:r>
          </a:p>
        </p:txBody>
      </p:sp>
    </p:spTree>
    <p:extLst>
      <p:ext uri="{BB962C8B-B14F-4D97-AF65-F5344CB8AC3E}">
        <p14:creationId xmlns:p14="http://schemas.microsoft.com/office/powerpoint/2010/main" val="3551659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原型聚类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高斯混合聚类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3295" y="911109"/>
            <a:ext cx="8883650" cy="51760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高斯混合分布的定义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  </a:t>
            </a:r>
          </a:p>
          <a:p>
            <a:pPr marL="0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</a:p>
          <a:p>
            <a:pPr marL="0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该分布由   个混合分布组成，每个分布对应一个高斯分布。其中，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与    是第  个高斯混合成分的参数。而        为相应的“混合系数”，        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</a:p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GMM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的每个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component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就是一个聚类中心。即在只有样本点，不知道样本分类（含有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隐含变量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）的情况下，计算出模型参数。这显然可以用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EM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算法来求解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。再用训练好的模型去区分样本所属的分类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隐含变量的意义是：知道数据可以分成两类，但是随机抽取一个数据点，不知道这个数据点属于第一类还是第二类，它的归属观察不到。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即根据样本数据，估计每个高斯分布的概率、均值、方差，也就是聚类。</a:t>
            </a:r>
          </a:p>
          <a:p>
            <a:pPr marL="0" indent="0">
              <a:buNone/>
            </a:pP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6668377"/>
              </p:ext>
            </p:extLst>
          </p:nvPr>
        </p:nvGraphicFramePr>
        <p:xfrm>
          <a:off x="3395018" y="1555656"/>
          <a:ext cx="2620204" cy="737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17" name="Formula" r:id="rId4" imgW="1646640" imgH="462960" progId="Equation.Ribbit">
                  <p:embed/>
                </p:oleObj>
              </mc:Choice>
              <mc:Fallback>
                <p:oleObj name="Formula" r:id="rId4" imgW="1646640" imgH="462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95018" y="1555656"/>
                        <a:ext cx="2620204" cy="7378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663103"/>
              </p:ext>
            </p:extLst>
          </p:nvPr>
        </p:nvGraphicFramePr>
        <p:xfrm>
          <a:off x="6052402" y="2955915"/>
          <a:ext cx="736107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18" name="Formula" r:id="rId6" imgW="411480" imgH="151560" progId="Equation.Ribbit">
                  <p:embed/>
                </p:oleObj>
              </mc:Choice>
              <mc:Fallback>
                <p:oleObj name="Formula" r:id="rId6" imgW="411480" imgH="151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52402" y="2955915"/>
                        <a:ext cx="736107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348958"/>
              </p:ext>
            </p:extLst>
          </p:nvPr>
        </p:nvGraphicFramePr>
        <p:xfrm>
          <a:off x="2175276" y="2547289"/>
          <a:ext cx="136363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19" name="Formula" r:id="rId8" imgW="79920" imgH="157680" progId="Equation.Ribbit">
                  <p:embed/>
                </p:oleObj>
              </mc:Choice>
              <mc:Fallback>
                <p:oleObj name="Formula" r:id="rId8" imgW="7992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75276" y="2547289"/>
                        <a:ext cx="136363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692448"/>
              </p:ext>
            </p:extLst>
          </p:nvPr>
        </p:nvGraphicFramePr>
        <p:xfrm>
          <a:off x="468122" y="2894216"/>
          <a:ext cx="29160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20" name="Formula" r:id="rId10" imgW="129240" imgH="119520" progId="Equation.Ribbit">
                  <p:embed/>
                </p:oleObj>
              </mc:Choice>
              <mc:Fallback>
                <p:oleObj name="Formula" r:id="rId10" imgW="1292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8122" y="2894216"/>
                        <a:ext cx="29160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126386"/>
              </p:ext>
            </p:extLst>
          </p:nvPr>
        </p:nvGraphicFramePr>
        <p:xfrm>
          <a:off x="1231166" y="2929506"/>
          <a:ext cx="250715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21" name="Formula" r:id="rId12" imgW="144000" imgH="155160" progId="Equation.Ribbit">
                  <p:embed/>
                </p:oleObj>
              </mc:Choice>
              <mc:Fallback>
                <p:oleObj name="Formula" r:id="rId12" imgW="14400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31166" y="2929506"/>
                        <a:ext cx="250715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541353"/>
              </p:ext>
            </p:extLst>
          </p:nvPr>
        </p:nvGraphicFramePr>
        <p:xfrm>
          <a:off x="5575655" y="4726665"/>
          <a:ext cx="508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22" name="Formula" r:id="rId14" imgW="51480" imgH="151920" progId="Equation.Ribbit">
                  <p:embed/>
                </p:oleObj>
              </mc:Choice>
              <mc:Fallback>
                <p:oleObj name="Formula" r:id="rId14" imgW="51480" imgH="151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75655" y="4726665"/>
                        <a:ext cx="50800" cy="15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026302"/>
              </p:ext>
            </p:extLst>
          </p:nvPr>
        </p:nvGraphicFramePr>
        <p:xfrm>
          <a:off x="1231166" y="3199506"/>
          <a:ext cx="1367373" cy="369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23" name="Formula" r:id="rId16" imgW="769320" imgH="208080" progId="Equation.Ribbit">
                  <p:embed/>
                </p:oleObj>
              </mc:Choice>
              <mc:Fallback>
                <p:oleObj name="Formula" r:id="rId16" imgW="769320" imgH="20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231166" y="3199506"/>
                        <a:ext cx="1367373" cy="369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389733"/>
              </p:ext>
            </p:extLst>
          </p:nvPr>
        </p:nvGraphicFramePr>
        <p:xfrm>
          <a:off x="2311639" y="2929506"/>
          <a:ext cx="9000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24" name="Formula" r:id="rId18" imgW="51480" imgH="151920" progId="Equation.Ribbit">
                  <p:embed/>
                </p:oleObj>
              </mc:Choice>
              <mc:Fallback>
                <p:oleObj name="Formula" r:id="rId18" imgW="51480" imgH="151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311639" y="2929506"/>
                        <a:ext cx="9000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2679692" y="3235338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系数就代表了点属于某个分布的概率。</a:t>
            </a:r>
          </a:p>
        </p:txBody>
      </p:sp>
    </p:spTree>
    <p:extLst>
      <p:ext uri="{BB962C8B-B14F-4D97-AF65-F5344CB8AC3E}">
        <p14:creationId xmlns:p14="http://schemas.microsoft.com/office/powerpoint/2010/main" val="852681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原型聚类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高斯混合聚类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356603" y="939801"/>
                <a:ext cx="8883650" cy="49655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假设样本的生成过程由高斯混合分布给出：</a:t>
                </a:r>
                <a:endPara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 </a:t>
                </a:r>
                <a:r>
                  <a:rPr lang="zh-CN" altLang="en-US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首先，根据       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  定义的先验分布选择高斯混合成分，其中    为选择第  个混合成分的概率；</a:t>
                </a:r>
                <a:endPara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 </a:t>
                </a:r>
                <a:r>
                  <a:rPr lang="zh-CN" altLang="en-US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然后，根据被选择的混合成分的概率密度函数进行采样，从而生成相应的样本。</a:t>
                </a:r>
              </a:p>
              <a:p>
                <a:pPr marL="0" indent="0">
                  <a:buNone/>
                </a:pPr>
                <a:r>
                  <a:rPr lang="zh-CN" altLang="en-US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</a:t>
                </a:r>
              </a:p>
              <a:p>
                <a:pPr marL="0" indent="0">
                  <a:buNone/>
                </a:pPr>
                <a:endPara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buNone/>
                </a:pPr>
                <a:endPara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6603" y="939801"/>
                <a:ext cx="8883650" cy="4965534"/>
              </a:xfrm>
              <a:blipFill>
                <a:blip r:embed="rId3"/>
                <a:stretch>
                  <a:fillRect l="-8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982790"/>
              </p:ext>
            </p:extLst>
          </p:nvPr>
        </p:nvGraphicFramePr>
        <p:xfrm>
          <a:off x="3369405" y="2176354"/>
          <a:ext cx="9000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53" name="Formula" r:id="rId4" imgW="51480" imgH="151920" progId="Equation.Ribbit">
                  <p:embed/>
                </p:oleObj>
              </mc:Choice>
              <mc:Fallback>
                <p:oleObj name="Formula" r:id="rId4" imgW="51480" imgH="151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69405" y="2176354"/>
                        <a:ext cx="9000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25304"/>
              </p:ext>
            </p:extLst>
          </p:nvPr>
        </p:nvGraphicFramePr>
        <p:xfrm>
          <a:off x="1709761" y="2176354"/>
          <a:ext cx="306486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54" name="Formula" r:id="rId6" imgW="133200" imgH="118080" progId="Equation.Ribbit">
                  <p:embed/>
                </p:oleObj>
              </mc:Choice>
              <mc:Fallback>
                <p:oleObj name="Formula" r:id="rId6" imgW="13320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09761" y="2176354"/>
                        <a:ext cx="306486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942434"/>
              </p:ext>
            </p:extLst>
          </p:nvPr>
        </p:nvGraphicFramePr>
        <p:xfrm>
          <a:off x="2747887" y="1846823"/>
          <a:ext cx="2050541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55" name="Formula" r:id="rId8" imgW="891720" imgH="117360" progId="Equation.Ribbit">
                  <p:embed/>
                </p:oleObj>
              </mc:Choice>
              <mc:Fallback>
                <p:oleObj name="Formula" r:id="rId8" imgW="89172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47887" y="1846823"/>
                        <a:ext cx="2050541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5578" y="3035140"/>
            <a:ext cx="5216540" cy="19531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010225"/>
            <a:ext cx="9144000" cy="4156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09761" y="5686260"/>
            <a:ext cx="2609850" cy="4381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6214" y="5365927"/>
            <a:ext cx="3839899" cy="94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20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聚类任务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2022476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“无监督学习”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任务</a:t>
            </a: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中研究最多、应用最广</a:t>
            </a:r>
            <a:r>
              <a:rPr lang="en-US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  <a:p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聚类目标：将数据集中的样本划分为若干个通常不相交的子集（“簇”，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cluster</a:t>
            </a: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  <a:p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聚类既可以作为一个</a:t>
            </a:r>
            <a:r>
              <a:rPr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单独过程</a:t>
            </a: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（用于找寻数据内在的分布结构），       </a:t>
            </a:r>
            <a:r>
              <a:rPr lang="en-US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也可作为分类等其他学习任务的</a:t>
            </a:r>
            <a:r>
              <a:rPr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前驱过程</a:t>
            </a:r>
            <a:r>
              <a:rPr lang="en-US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  <a:p>
            <a:endParaRPr lang="en-US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2781300" y="3568700"/>
            <a:ext cx="3533481" cy="2463800"/>
            <a:chOff x="2387600" y="3568700"/>
            <a:chExt cx="3533481" cy="2463800"/>
          </a:xfrm>
        </p:grpSpPr>
        <p:sp>
          <p:nvSpPr>
            <p:cNvPr id="16" name="任意多边形 15"/>
            <p:cNvSpPr/>
            <p:nvPr/>
          </p:nvSpPr>
          <p:spPr>
            <a:xfrm>
              <a:off x="2387600" y="3581259"/>
              <a:ext cx="1920583" cy="1615266"/>
            </a:xfrm>
            <a:custGeom>
              <a:avLst/>
              <a:gdLst>
                <a:gd name="connsiteX0" fmla="*/ 127000 w 1920583"/>
                <a:gd name="connsiteY0" fmla="*/ 660541 h 1615266"/>
                <a:gd name="connsiteX1" fmla="*/ 152400 w 1920583"/>
                <a:gd name="connsiteY1" fmla="*/ 749441 h 1615266"/>
                <a:gd name="connsiteX2" fmla="*/ 114300 w 1920583"/>
                <a:gd name="connsiteY2" fmla="*/ 825641 h 1615266"/>
                <a:gd name="connsiteX3" fmla="*/ 88900 w 1920583"/>
                <a:gd name="connsiteY3" fmla="*/ 901841 h 1615266"/>
                <a:gd name="connsiteX4" fmla="*/ 63500 w 1920583"/>
                <a:gd name="connsiteY4" fmla="*/ 939941 h 1615266"/>
                <a:gd name="connsiteX5" fmla="*/ 50800 w 1920583"/>
                <a:gd name="connsiteY5" fmla="*/ 978041 h 1615266"/>
                <a:gd name="connsiteX6" fmla="*/ 25400 w 1920583"/>
                <a:gd name="connsiteY6" fmla="*/ 1016141 h 1615266"/>
                <a:gd name="connsiteX7" fmla="*/ 0 w 1920583"/>
                <a:gd name="connsiteY7" fmla="*/ 1092341 h 1615266"/>
                <a:gd name="connsiteX8" fmla="*/ 25400 w 1920583"/>
                <a:gd name="connsiteY8" fmla="*/ 1244741 h 1615266"/>
                <a:gd name="connsiteX9" fmla="*/ 50800 w 1920583"/>
                <a:gd name="connsiteY9" fmla="*/ 1320941 h 1615266"/>
                <a:gd name="connsiteX10" fmla="*/ 76200 w 1920583"/>
                <a:gd name="connsiteY10" fmla="*/ 1359041 h 1615266"/>
                <a:gd name="connsiteX11" fmla="*/ 114300 w 1920583"/>
                <a:gd name="connsiteY11" fmla="*/ 1435241 h 1615266"/>
                <a:gd name="connsiteX12" fmla="*/ 152400 w 1920583"/>
                <a:gd name="connsiteY12" fmla="*/ 1460641 h 1615266"/>
                <a:gd name="connsiteX13" fmla="*/ 190500 w 1920583"/>
                <a:gd name="connsiteY13" fmla="*/ 1498741 h 1615266"/>
                <a:gd name="connsiteX14" fmla="*/ 266700 w 1920583"/>
                <a:gd name="connsiteY14" fmla="*/ 1524141 h 1615266"/>
                <a:gd name="connsiteX15" fmla="*/ 342900 w 1920583"/>
                <a:gd name="connsiteY15" fmla="*/ 1549541 h 1615266"/>
                <a:gd name="connsiteX16" fmla="*/ 457200 w 1920583"/>
                <a:gd name="connsiteY16" fmla="*/ 1587641 h 1615266"/>
                <a:gd name="connsiteX17" fmla="*/ 495300 w 1920583"/>
                <a:gd name="connsiteY17" fmla="*/ 1600341 h 1615266"/>
                <a:gd name="connsiteX18" fmla="*/ 558800 w 1920583"/>
                <a:gd name="connsiteY18" fmla="*/ 1613041 h 1615266"/>
                <a:gd name="connsiteX19" fmla="*/ 812800 w 1920583"/>
                <a:gd name="connsiteY19" fmla="*/ 1587641 h 1615266"/>
                <a:gd name="connsiteX20" fmla="*/ 889000 w 1920583"/>
                <a:gd name="connsiteY20" fmla="*/ 1562241 h 1615266"/>
                <a:gd name="connsiteX21" fmla="*/ 927100 w 1920583"/>
                <a:gd name="connsiteY21" fmla="*/ 1549541 h 1615266"/>
                <a:gd name="connsiteX22" fmla="*/ 977900 w 1920583"/>
                <a:gd name="connsiteY22" fmla="*/ 1473341 h 1615266"/>
                <a:gd name="connsiteX23" fmla="*/ 990600 w 1920583"/>
                <a:gd name="connsiteY23" fmla="*/ 1422541 h 1615266"/>
                <a:gd name="connsiteX24" fmla="*/ 1041400 w 1920583"/>
                <a:gd name="connsiteY24" fmla="*/ 1346341 h 1615266"/>
                <a:gd name="connsiteX25" fmla="*/ 1079500 w 1920583"/>
                <a:gd name="connsiteY25" fmla="*/ 1270141 h 1615266"/>
                <a:gd name="connsiteX26" fmla="*/ 1257300 w 1920583"/>
                <a:gd name="connsiteY26" fmla="*/ 1143141 h 1615266"/>
                <a:gd name="connsiteX27" fmla="*/ 1371600 w 1920583"/>
                <a:gd name="connsiteY27" fmla="*/ 1092341 h 1615266"/>
                <a:gd name="connsiteX28" fmla="*/ 1409700 w 1920583"/>
                <a:gd name="connsiteY28" fmla="*/ 1079641 h 1615266"/>
                <a:gd name="connsiteX29" fmla="*/ 1473200 w 1920583"/>
                <a:gd name="connsiteY29" fmla="*/ 1054241 h 1615266"/>
                <a:gd name="connsiteX30" fmla="*/ 1511300 w 1920583"/>
                <a:gd name="connsiteY30" fmla="*/ 1041541 h 1615266"/>
                <a:gd name="connsiteX31" fmla="*/ 1600200 w 1920583"/>
                <a:gd name="connsiteY31" fmla="*/ 978041 h 1615266"/>
                <a:gd name="connsiteX32" fmla="*/ 1638300 w 1920583"/>
                <a:gd name="connsiteY32" fmla="*/ 952641 h 1615266"/>
                <a:gd name="connsiteX33" fmla="*/ 1676400 w 1920583"/>
                <a:gd name="connsiteY33" fmla="*/ 939941 h 1615266"/>
                <a:gd name="connsiteX34" fmla="*/ 1714500 w 1920583"/>
                <a:gd name="connsiteY34" fmla="*/ 901841 h 1615266"/>
                <a:gd name="connsiteX35" fmla="*/ 1752600 w 1920583"/>
                <a:gd name="connsiteY35" fmla="*/ 876441 h 1615266"/>
                <a:gd name="connsiteX36" fmla="*/ 1790700 w 1920583"/>
                <a:gd name="connsiteY36" fmla="*/ 825641 h 1615266"/>
                <a:gd name="connsiteX37" fmla="*/ 1828800 w 1920583"/>
                <a:gd name="connsiteY37" fmla="*/ 787541 h 1615266"/>
                <a:gd name="connsiteX38" fmla="*/ 1841500 w 1920583"/>
                <a:gd name="connsiteY38" fmla="*/ 736741 h 1615266"/>
                <a:gd name="connsiteX39" fmla="*/ 1879600 w 1920583"/>
                <a:gd name="connsiteY39" fmla="*/ 647841 h 1615266"/>
                <a:gd name="connsiteX40" fmla="*/ 1905000 w 1920583"/>
                <a:gd name="connsiteY40" fmla="*/ 546241 h 1615266"/>
                <a:gd name="connsiteX41" fmla="*/ 1866900 w 1920583"/>
                <a:gd name="connsiteY41" fmla="*/ 343041 h 1615266"/>
                <a:gd name="connsiteX42" fmla="*/ 1828800 w 1920583"/>
                <a:gd name="connsiteY42" fmla="*/ 317641 h 1615266"/>
                <a:gd name="connsiteX43" fmla="*/ 1765300 w 1920583"/>
                <a:gd name="connsiteY43" fmla="*/ 241441 h 1615266"/>
                <a:gd name="connsiteX44" fmla="*/ 1714500 w 1920583"/>
                <a:gd name="connsiteY44" fmla="*/ 216041 h 1615266"/>
                <a:gd name="connsiteX45" fmla="*/ 1676400 w 1920583"/>
                <a:gd name="connsiteY45" fmla="*/ 177941 h 1615266"/>
                <a:gd name="connsiteX46" fmla="*/ 1600200 w 1920583"/>
                <a:gd name="connsiteY46" fmla="*/ 152541 h 1615266"/>
                <a:gd name="connsiteX47" fmla="*/ 1524000 w 1920583"/>
                <a:gd name="connsiteY47" fmla="*/ 101741 h 1615266"/>
                <a:gd name="connsiteX48" fmla="*/ 1435100 w 1920583"/>
                <a:gd name="connsiteY48" fmla="*/ 76341 h 1615266"/>
                <a:gd name="connsiteX49" fmla="*/ 1358900 w 1920583"/>
                <a:gd name="connsiteY49" fmla="*/ 63641 h 1615266"/>
                <a:gd name="connsiteX50" fmla="*/ 1231900 w 1920583"/>
                <a:gd name="connsiteY50" fmla="*/ 38241 h 1615266"/>
                <a:gd name="connsiteX51" fmla="*/ 1092200 w 1920583"/>
                <a:gd name="connsiteY51" fmla="*/ 25541 h 1615266"/>
                <a:gd name="connsiteX52" fmla="*/ 609600 w 1920583"/>
                <a:gd name="connsiteY52" fmla="*/ 50941 h 1615266"/>
                <a:gd name="connsiteX53" fmla="*/ 508000 w 1920583"/>
                <a:gd name="connsiteY53" fmla="*/ 76341 h 1615266"/>
                <a:gd name="connsiteX54" fmla="*/ 469900 w 1920583"/>
                <a:gd name="connsiteY54" fmla="*/ 89041 h 1615266"/>
                <a:gd name="connsiteX55" fmla="*/ 419100 w 1920583"/>
                <a:gd name="connsiteY55" fmla="*/ 101741 h 1615266"/>
                <a:gd name="connsiteX56" fmla="*/ 381000 w 1920583"/>
                <a:gd name="connsiteY56" fmla="*/ 127141 h 1615266"/>
                <a:gd name="connsiteX57" fmla="*/ 342900 w 1920583"/>
                <a:gd name="connsiteY57" fmla="*/ 139841 h 1615266"/>
                <a:gd name="connsiteX58" fmla="*/ 266700 w 1920583"/>
                <a:gd name="connsiteY58" fmla="*/ 190641 h 1615266"/>
                <a:gd name="connsiteX59" fmla="*/ 228600 w 1920583"/>
                <a:gd name="connsiteY59" fmla="*/ 216041 h 1615266"/>
                <a:gd name="connsiteX60" fmla="*/ 152400 w 1920583"/>
                <a:gd name="connsiteY60" fmla="*/ 368441 h 1615266"/>
                <a:gd name="connsiteX61" fmla="*/ 139700 w 1920583"/>
                <a:gd name="connsiteY61" fmla="*/ 406541 h 1615266"/>
                <a:gd name="connsiteX62" fmla="*/ 127000 w 1920583"/>
                <a:gd name="connsiteY62" fmla="*/ 444641 h 1615266"/>
                <a:gd name="connsiteX63" fmla="*/ 127000 w 1920583"/>
                <a:gd name="connsiteY63" fmla="*/ 660541 h 16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20583" h="1615266">
                  <a:moveTo>
                    <a:pt x="127000" y="660541"/>
                  </a:moveTo>
                  <a:cubicBezTo>
                    <a:pt x="132989" y="678508"/>
                    <a:pt x="152400" y="733494"/>
                    <a:pt x="152400" y="749441"/>
                  </a:cubicBezTo>
                  <a:cubicBezTo>
                    <a:pt x="152400" y="784179"/>
                    <a:pt x="127142" y="796746"/>
                    <a:pt x="114300" y="825641"/>
                  </a:cubicBezTo>
                  <a:cubicBezTo>
                    <a:pt x="103426" y="850107"/>
                    <a:pt x="103752" y="879564"/>
                    <a:pt x="88900" y="901841"/>
                  </a:cubicBezTo>
                  <a:cubicBezTo>
                    <a:pt x="80433" y="914541"/>
                    <a:pt x="70326" y="926289"/>
                    <a:pt x="63500" y="939941"/>
                  </a:cubicBezTo>
                  <a:cubicBezTo>
                    <a:pt x="57513" y="951915"/>
                    <a:pt x="56787" y="966067"/>
                    <a:pt x="50800" y="978041"/>
                  </a:cubicBezTo>
                  <a:cubicBezTo>
                    <a:pt x="43974" y="991693"/>
                    <a:pt x="31599" y="1002193"/>
                    <a:pt x="25400" y="1016141"/>
                  </a:cubicBezTo>
                  <a:cubicBezTo>
                    <a:pt x="14526" y="1040607"/>
                    <a:pt x="0" y="1092341"/>
                    <a:pt x="0" y="1092341"/>
                  </a:cubicBezTo>
                  <a:cubicBezTo>
                    <a:pt x="9005" y="1164381"/>
                    <a:pt x="7419" y="1184804"/>
                    <a:pt x="25400" y="1244741"/>
                  </a:cubicBezTo>
                  <a:cubicBezTo>
                    <a:pt x="33093" y="1270386"/>
                    <a:pt x="35948" y="1298664"/>
                    <a:pt x="50800" y="1320941"/>
                  </a:cubicBezTo>
                  <a:cubicBezTo>
                    <a:pt x="59267" y="1333641"/>
                    <a:pt x="69374" y="1345389"/>
                    <a:pt x="76200" y="1359041"/>
                  </a:cubicBezTo>
                  <a:cubicBezTo>
                    <a:pt x="96858" y="1400358"/>
                    <a:pt x="77904" y="1398845"/>
                    <a:pt x="114300" y="1435241"/>
                  </a:cubicBezTo>
                  <a:cubicBezTo>
                    <a:pt x="125093" y="1446034"/>
                    <a:pt x="140674" y="1450870"/>
                    <a:pt x="152400" y="1460641"/>
                  </a:cubicBezTo>
                  <a:cubicBezTo>
                    <a:pt x="166198" y="1472139"/>
                    <a:pt x="174800" y="1490019"/>
                    <a:pt x="190500" y="1498741"/>
                  </a:cubicBezTo>
                  <a:cubicBezTo>
                    <a:pt x="213905" y="1511744"/>
                    <a:pt x="241300" y="1515674"/>
                    <a:pt x="266700" y="1524141"/>
                  </a:cubicBezTo>
                  <a:lnTo>
                    <a:pt x="342900" y="1549541"/>
                  </a:lnTo>
                  <a:lnTo>
                    <a:pt x="457200" y="1587641"/>
                  </a:lnTo>
                  <a:cubicBezTo>
                    <a:pt x="469900" y="1591874"/>
                    <a:pt x="482173" y="1597716"/>
                    <a:pt x="495300" y="1600341"/>
                  </a:cubicBezTo>
                  <a:lnTo>
                    <a:pt x="558800" y="1613041"/>
                  </a:lnTo>
                  <a:cubicBezTo>
                    <a:pt x="683945" y="1605219"/>
                    <a:pt x="720716" y="1615266"/>
                    <a:pt x="812800" y="1587641"/>
                  </a:cubicBezTo>
                  <a:cubicBezTo>
                    <a:pt x="838445" y="1579948"/>
                    <a:pt x="863600" y="1570708"/>
                    <a:pt x="889000" y="1562241"/>
                  </a:cubicBezTo>
                  <a:lnTo>
                    <a:pt x="927100" y="1549541"/>
                  </a:lnTo>
                  <a:cubicBezTo>
                    <a:pt x="944033" y="1524141"/>
                    <a:pt x="970496" y="1502957"/>
                    <a:pt x="977900" y="1473341"/>
                  </a:cubicBezTo>
                  <a:cubicBezTo>
                    <a:pt x="982133" y="1456408"/>
                    <a:pt x="982794" y="1438153"/>
                    <a:pt x="990600" y="1422541"/>
                  </a:cubicBezTo>
                  <a:cubicBezTo>
                    <a:pt x="1004252" y="1395237"/>
                    <a:pt x="1031747" y="1375301"/>
                    <a:pt x="1041400" y="1346341"/>
                  </a:cubicBezTo>
                  <a:cubicBezTo>
                    <a:pt x="1050701" y="1318438"/>
                    <a:pt x="1056053" y="1291243"/>
                    <a:pt x="1079500" y="1270141"/>
                  </a:cubicBezTo>
                  <a:cubicBezTo>
                    <a:pt x="1081271" y="1268547"/>
                    <a:pt x="1235475" y="1150416"/>
                    <a:pt x="1257300" y="1143141"/>
                  </a:cubicBezTo>
                  <a:cubicBezTo>
                    <a:pt x="1453889" y="1077611"/>
                    <a:pt x="1250845" y="1152718"/>
                    <a:pt x="1371600" y="1092341"/>
                  </a:cubicBezTo>
                  <a:cubicBezTo>
                    <a:pt x="1383574" y="1086354"/>
                    <a:pt x="1397165" y="1084341"/>
                    <a:pt x="1409700" y="1079641"/>
                  </a:cubicBezTo>
                  <a:cubicBezTo>
                    <a:pt x="1431046" y="1071636"/>
                    <a:pt x="1451854" y="1062246"/>
                    <a:pt x="1473200" y="1054241"/>
                  </a:cubicBezTo>
                  <a:cubicBezTo>
                    <a:pt x="1485735" y="1049541"/>
                    <a:pt x="1499326" y="1047528"/>
                    <a:pt x="1511300" y="1041541"/>
                  </a:cubicBezTo>
                  <a:cubicBezTo>
                    <a:pt x="1531253" y="1031564"/>
                    <a:pt x="1586777" y="987629"/>
                    <a:pt x="1600200" y="978041"/>
                  </a:cubicBezTo>
                  <a:cubicBezTo>
                    <a:pt x="1612620" y="969169"/>
                    <a:pt x="1624648" y="959467"/>
                    <a:pt x="1638300" y="952641"/>
                  </a:cubicBezTo>
                  <a:cubicBezTo>
                    <a:pt x="1650274" y="946654"/>
                    <a:pt x="1663700" y="944174"/>
                    <a:pt x="1676400" y="939941"/>
                  </a:cubicBezTo>
                  <a:cubicBezTo>
                    <a:pt x="1689100" y="927241"/>
                    <a:pt x="1700702" y="913339"/>
                    <a:pt x="1714500" y="901841"/>
                  </a:cubicBezTo>
                  <a:cubicBezTo>
                    <a:pt x="1726226" y="892070"/>
                    <a:pt x="1741807" y="887234"/>
                    <a:pt x="1752600" y="876441"/>
                  </a:cubicBezTo>
                  <a:cubicBezTo>
                    <a:pt x="1767567" y="861474"/>
                    <a:pt x="1776925" y="841712"/>
                    <a:pt x="1790700" y="825641"/>
                  </a:cubicBezTo>
                  <a:cubicBezTo>
                    <a:pt x="1802389" y="812004"/>
                    <a:pt x="1816100" y="800241"/>
                    <a:pt x="1828800" y="787541"/>
                  </a:cubicBezTo>
                  <a:cubicBezTo>
                    <a:pt x="1833033" y="770608"/>
                    <a:pt x="1835371" y="753084"/>
                    <a:pt x="1841500" y="736741"/>
                  </a:cubicBezTo>
                  <a:cubicBezTo>
                    <a:pt x="1876193" y="644226"/>
                    <a:pt x="1858575" y="724932"/>
                    <a:pt x="1879600" y="647841"/>
                  </a:cubicBezTo>
                  <a:cubicBezTo>
                    <a:pt x="1888785" y="614162"/>
                    <a:pt x="1905000" y="546241"/>
                    <a:pt x="1905000" y="546241"/>
                  </a:cubicBezTo>
                  <a:cubicBezTo>
                    <a:pt x="1899570" y="475648"/>
                    <a:pt x="1920583" y="396724"/>
                    <a:pt x="1866900" y="343041"/>
                  </a:cubicBezTo>
                  <a:cubicBezTo>
                    <a:pt x="1856107" y="332248"/>
                    <a:pt x="1841500" y="326108"/>
                    <a:pt x="1828800" y="317641"/>
                  </a:cubicBezTo>
                  <a:cubicBezTo>
                    <a:pt x="1808547" y="287261"/>
                    <a:pt x="1796414" y="263665"/>
                    <a:pt x="1765300" y="241441"/>
                  </a:cubicBezTo>
                  <a:cubicBezTo>
                    <a:pt x="1749894" y="230437"/>
                    <a:pt x="1729906" y="227045"/>
                    <a:pt x="1714500" y="216041"/>
                  </a:cubicBezTo>
                  <a:cubicBezTo>
                    <a:pt x="1699885" y="205602"/>
                    <a:pt x="1692100" y="186663"/>
                    <a:pt x="1676400" y="177941"/>
                  </a:cubicBezTo>
                  <a:cubicBezTo>
                    <a:pt x="1652995" y="164938"/>
                    <a:pt x="1622477" y="167393"/>
                    <a:pt x="1600200" y="152541"/>
                  </a:cubicBezTo>
                  <a:cubicBezTo>
                    <a:pt x="1574800" y="135608"/>
                    <a:pt x="1552960" y="111394"/>
                    <a:pt x="1524000" y="101741"/>
                  </a:cubicBezTo>
                  <a:cubicBezTo>
                    <a:pt x="1487687" y="89637"/>
                    <a:pt x="1474967" y="84314"/>
                    <a:pt x="1435100" y="76341"/>
                  </a:cubicBezTo>
                  <a:cubicBezTo>
                    <a:pt x="1409850" y="71291"/>
                    <a:pt x="1384150" y="68691"/>
                    <a:pt x="1358900" y="63641"/>
                  </a:cubicBezTo>
                  <a:cubicBezTo>
                    <a:pt x="1274799" y="46821"/>
                    <a:pt x="1337590" y="50675"/>
                    <a:pt x="1231900" y="38241"/>
                  </a:cubicBezTo>
                  <a:cubicBezTo>
                    <a:pt x="1185462" y="32778"/>
                    <a:pt x="1138767" y="29774"/>
                    <a:pt x="1092200" y="25541"/>
                  </a:cubicBezTo>
                  <a:cubicBezTo>
                    <a:pt x="931333" y="34008"/>
                    <a:pt x="762423" y="0"/>
                    <a:pt x="609600" y="50941"/>
                  </a:cubicBezTo>
                  <a:cubicBezTo>
                    <a:pt x="522509" y="79971"/>
                    <a:pt x="630603" y="45690"/>
                    <a:pt x="508000" y="76341"/>
                  </a:cubicBezTo>
                  <a:cubicBezTo>
                    <a:pt x="495013" y="79588"/>
                    <a:pt x="482772" y="85363"/>
                    <a:pt x="469900" y="89041"/>
                  </a:cubicBezTo>
                  <a:cubicBezTo>
                    <a:pt x="453117" y="93836"/>
                    <a:pt x="436033" y="97508"/>
                    <a:pt x="419100" y="101741"/>
                  </a:cubicBezTo>
                  <a:cubicBezTo>
                    <a:pt x="406400" y="110208"/>
                    <a:pt x="394652" y="120315"/>
                    <a:pt x="381000" y="127141"/>
                  </a:cubicBezTo>
                  <a:cubicBezTo>
                    <a:pt x="369026" y="133128"/>
                    <a:pt x="354602" y="133340"/>
                    <a:pt x="342900" y="139841"/>
                  </a:cubicBezTo>
                  <a:cubicBezTo>
                    <a:pt x="316215" y="154666"/>
                    <a:pt x="292100" y="173708"/>
                    <a:pt x="266700" y="190641"/>
                  </a:cubicBezTo>
                  <a:lnTo>
                    <a:pt x="228600" y="216041"/>
                  </a:lnTo>
                  <a:cubicBezTo>
                    <a:pt x="162948" y="314518"/>
                    <a:pt x="187453" y="263281"/>
                    <a:pt x="152400" y="368441"/>
                  </a:cubicBezTo>
                  <a:lnTo>
                    <a:pt x="139700" y="406541"/>
                  </a:lnTo>
                  <a:cubicBezTo>
                    <a:pt x="135467" y="419241"/>
                    <a:pt x="127000" y="431254"/>
                    <a:pt x="127000" y="444641"/>
                  </a:cubicBezTo>
                  <a:lnTo>
                    <a:pt x="127000" y="660541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4127500" y="3568700"/>
              <a:ext cx="1793581" cy="1524000"/>
            </a:xfrm>
            <a:custGeom>
              <a:avLst/>
              <a:gdLst>
                <a:gd name="connsiteX0" fmla="*/ 266700 w 1793581"/>
                <a:gd name="connsiteY0" fmla="*/ 635000 h 1524000"/>
                <a:gd name="connsiteX1" fmla="*/ 254000 w 1793581"/>
                <a:gd name="connsiteY1" fmla="*/ 736600 h 1524000"/>
                <a:gd name="connsiteX2" fmla="*/ 241300 w 1793581"/>
                <a:gd name="connsiteY2" fmla="*/ 774700 h 1524000"/>
                <a:gd name="connsiteX3" fmla="*/ 203200 w 1793581"/>
                <a:gd name="connsiteY3" fmla="*/ 800100 h 1524000"/>
                <a:gd name="connsiteX4" fmla="*/ 165100 w 1793581"/>
                <a:gd name="connsiteY4" fmla="*/ 876300 h 1524000"/>
                <a:gd name="connsiteX5" fmla="*/ 127000 w 1793581"/>
                <a:gd name="connsiteY5" fmla="*/ 914400 h 1524000"/>
                <a:gd name="connsiteX6" fmla="*/ 63500 w 1793581"/>
                <a:gd name="connsiteY6" fmla="*/ 990600 h 1524000"/>
                <a:gd name="connsiteX7" fmla="*/ 25400 w 1793581"/>
                <a:gd name="connsiteY7" fmla="*/ 1066800 h 1524000"/>
                <a:gd name="connsiteX8" fmla="*/ 0 w 1793581"/>
                <a:gd name="connsiteY8" fmla="*/ 1155700 h 1524000"/>
                <a:gd name="connsiteX9" fmla="*/ 12700 w 1793581"/>
                <a:gd name="connsiteY9" fmla="*/ 1320800 h 1524000"/>
                <a:gd name="connsiteX10" fmla="*/ 25400 w 1793581"/>
                <a:gd name="connsiteY10" fmla="*/ 1358900 h 1524000"/>
                <a:gd name="connsiteX11" fmla="*/ 165100 w 1793581"/>
                <a:gd name="connsiteY11" fmla="*/ 1460500 h 1524000"/>
                <a:gd name="connsiteX12" fmla="*/ 292100 w 1793581"/>
                <a:gd name="connsiteY12" fmla="*/ 1498600 h 1524000"/>
                <a:gd name="connsiteX13" fmla="*/ 330200 w 1793581"/>
                <a:gd name="connsiteY13" fmla="*/ 1511300 h 1524000"/>
                <a:gd name="connsiteX14" fmla="*/ 419100 w 1793581"/>
                <a:gd name="connsiteY14" fmla="*/ 1524000 h 1524000"/>
                <a:gd name="connsiteX15" fmla="*/ 1054100 w 1793581"/>
                <a:gd name="connsiteY15" fmla="*/ 1511300 h 1524000"/>
                <a:gd name="connsiteX16" fmla="*/ 1117600 w 1793581"/>
                <a:gd name="connsiteY16" fmla="*/ 1498600 h 1524000"/>
                <a:gd name="connsiteX17" fmla="*/ 1308100 w 1793581"/>
                <a:gd name="connsiteY17" fmla="*/ 1473200 h 1524000"/>
                <a:gd name="connsiteX18" fmla="*/ 1409700 w 1793581"/>
                <a:gd name="connsiteY18" fmla="*/ 1435100 h 1524000"/>
                <a:gd name="connsiteX19" fmla="*/ 1485900 w 1793581"/>
                <a:gd name="connsiteY19" fmla="*/ 1409700 h 1524000"/>
                <a:gd name="connsiteX20" fmla="*/ 1562100 w 1793581"/>
                <a:gd name="connsiteY20" fmla="*/ 1371600 h 1524000"/>
                <a:gd name="connsiteX21" fmla="*/ 1663700 w 1793581"/>
                <a:gd name="connsiteY21" fmla="*/ 1244600 h 1524000"/>
                <a:gd name="connsiteX22" fmla="*/ 1689100 w 1793581"/>
                <a:gd name="connsiteY22" fmla="*/ 1193800 h 1524000"/>
                <a:gd name="connsiteX23" fmla="*/ 1739900 w 1793581"/>
                <a:gd name="connsiteY23" fmla="*/ 1066800 h 1524000"/>
                <a:gd name="connsiteX24" fmla="*/ 1752600 w 1793581"/>
                <a:gd name="connsiteY24" fmla="*/ 952500 h 1524000"/>
                <a:gd name="connsiteX25" fmla="*/ 1778000 w 1793581"/>
                <a:gd name="connsiteY25" fmla="*/ 876300 h 1524000"/>
                <a:gd name="connsiteX26" fmla="*/ 1752600 w 1793581"/>
                <a:gd name="connsiteY26" fmla="*/ 546100 h 1524000"/>
                <a:gd name="connsiteX27" fmla="*/ 1727200 w 1793581"/>
                <a:gd name="connsiteY27" fmla="*/ 482600 h 1524000"/>
                <a:gd name="connsiteX28" fmla="*/ 1714500 w 1793581"/>
                <a:gd name="connsiteY28" fmla="*/ 431800 h 1524000"/>
                <a:gd name="connsiteX29" fmla="*/ 1663700 w 1793581"/>
                <a:gd name="connsiteY29" fmla="*/ 355600 h 1524000"/>
                <a:gd name="connsiteX30" fmla="*/ 1638300 w 1793581"/>
                <a:gd name="connsiteY30" fmla="*/ 304800 h 1524000"/>
                <a:gd name="connsiteX31" fmla="*/ 1473200 w 1793581"/>
                <a:gd name="connsiteY31" fmla="*/ 152400 h 1524000"/>
                <a:gd name="connsiteX32" fmla="*/ 1346200 w 1793581"/>
                <a:gd name="connsiteY32" fmla="*/ 63500 h 1524000"/>
                <a:gd name="connsiteX33" fmla="*/ 1308100 w 1793581"/>
                <a:gd name="connsiteY33" fmla="*/ 38100 h 1524000"/>
                <a:gd name="connsiteX34" fmla="*/ 1181100 w 1793581"/>
                <a:gd name="connsiteY34" fmla="*/ 12700 h 1524000"/>
                <a:gd name="connsiteX35" fmla="*/ 1066800 w 1793581"/>
                <a:gd name="connsiteY35" fmla="*/ 0 h 1524000"/>
                <a:gd name="connsiteX36" fmla="*/ 889000 w 1793581"/>
                <a:gd name="connsiteY36" fmla="*/ 12700 h 1524000"/>
                <a:gd name="connsiteX37" fmla="*/ 850900 w 1793581"/>
                <a:gd name="connsiteY37" fmla="*/ 38100 h 1524000"/>
                <a:gd name="connsiteX38" fmla="*/ 800100 w 1793581"/>
                <a:gd name="connsiteY38" fmla="*/ 50800 h 1524000"/>
                <a:gd name="connsiteX39" fmla="*/ 749300 w 1793581"/>
                <a:gd name="connsiteY39" fmla="*/ 76200 h 1524000"/>
                <a:gd name="connsiteX40" fmla="*/ 711200 w 1793581"/>
                <a:gd name="connsiteY40" fmla="*/ 88900 h 1524000"/>
                <a:gd name="connsiteX41" fmla="*/ 635000 w 1793581"/>
                <a:gd name="connsiteY41" fmla="*/ 127000 h 1524000"/>
                <a:gd name="connsiteX42" fmla="*/ 558800 w 1793581"/>
                <a:gd name="connsiteY42" fmla="*/ 203200 h 1524000"/>
                <a:gd name="connsiteX43" fmla="*/ 520700 w 1793581"/>
                <a:gd name="connsiteY43" fmla="*/ 279400 h 1524000"/>
                <a:gd name="connsiteX44" fmla="*/ 495300 w 1793581"/>
                <a:gd name="connsiteY44" fmla="*/ 317500 h 1524000"/>
                <a:gd name="connsiteX45" fmla="*/ 457200 w 1793581"/>
                <a:gd name="connsiteY45" fmla="*/ 393700 h 1524000"/>
                <a:gd name="connsiteX46" fmla="*/ 431800 w 1793581"/>
                <a:gd name="connsiteY46" fmla="*/ 482600 h 1524000"/>
                <a:gd name="connsiteX47" fmla="*/ 381000 w 1793581"/>
                <a:gd name="connsiteY47" fmla="*/ 558800 h 1524000"/>
                <a:gd name="connsiteX48" fmla="*/ 368300 w 1793581"/>
                <a:gd name="connsiteY48" fmla="*/ 596900 h 1524000"/>
                <a:gd name="connsiteX49" fmla="*/ 317500 w 1793581"/>
                <a:gd name="connsiteY49" fmla="*/ 622300 h 1524000"/>
                <a:gd name="connsiteX50" fmla="*/ 266700 w 1793581"/>
                <a:gd name="connsiteY50" fmla="*/ 63500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793581" h="1524000">
                  <a:moveTo>
                    <a:pt x="266700" y="635000"/>
                  </a:moveTo>
                  <a:cubicBezTo>
                    <a:pt x="256117" y="654050"/>
                    <a:pt x="260105" y="703020"/>
                    <a:pt x="254000" y="736600"/>
                  </a:cubicBezTo>
                  <a:cubicBezTo>
                    <a:pt x="251605" y="749771"/>
                    <a:pt x="249663" y="764247"/>
                    <a:pt x="241300" y="774700"/>
                  </a:cubicBezTo>
                  <a:cubicBezTo>
                    <a:pt x="231765" y="786619"/>
                    <a:pt x="215900" y="791633"/>
                    <a:pt x="203200" y="800100"/>
                  </a:cubicBezTo>
                  <a:cubicBezTo>
                    <a:pt x="190472" y="838285"/>
                    <a:pt x="192455" y="843474"/>
                    <a:pt x="165100" y="876300"/>
                  </a:cubicBezTo>
                  <a:cubicBezTo>
                    <a:pt x="153602" y="890098"/>
                    <a:pt x="138498" y="900602"/>
                    <a:pt x="127000" y="914400"/>
                  </a:cubicBezTo>
                  <a:cubicBezTo>
                    <a:pt x="38593" y="1020488"/>
                    <a:pt x="174810" y="879290"/>
                    <a:pt x="63500" y="990600"/>
                  </a:cubicBezTo>
                  <a:cubicBezTo>
                    <a:pt x="31578" y="1086365"/>
                    <a:pt x="74639" y="968323"/>
                    <a:pt x="25400" y="1066800"/>
                  </a:cubicBezTo>
                  <a:cubicBezTo>
                    <a:pt x="16290" y="1085020"/>
                    <a:pt x="4069" y="1139424"/>
                    <a:pt x="0" y="1155700"/>
                  </a:cubicBezTo>
                  <a:cubicBezTo>
                    <a:pt x="4233" y="1210733"/>
                    <a:pt x="5854" y="1266030"/>
                    <a:pt x="12700" y="1320800"/>
                  </a:cubicBezTo>
                  <a:cubicBezTo>
                    <a:pt x="14360" y="1334084"/>
                    <a:pt x="17974" y="1347761"/>
                    <a:pt x="25400" y="1358900"/>
                  </a:cubicBezTo>
                  <a:cubicBezTo>
                    <a:pt x="52002" y="1398803"/>
                    <a:pt x="136630" y="1446265"/>
                    <a:pt x="165100" y="1460500"/>
                  </a:cubicBezTo>
                  <a:cubicBezTo>
                    <a:pt x="252882" y="1504391"/>
                    <a:pt x="178251" y="1473300"/>
                    <a:pt x="292100" y="1498600"/>
                  </a:cubicBezTo>
                  <a:cubicBezTo>
                    <a:pt x="305168" y="1501504"/>
                    <a:pt x="317073" y="1508675"/>
                    <a:pt x="330200" y="1511300"/>
                  </a:cubicBezTo>
                  <a:cubicBezTo>
                    <a:pt x="359553" y="1517171"/>
                    <a:pt x="389467" y="1519767"/>
                    <a:pt x="419100" y="1524000"/>
                  </a:cubicBezTo>
                  <a:lnTo>
                    <a:pt x="1054100" y="1511300"/>
                  </a:lnTo>
                  <a:cubicBezTo>
                    <a:pt x="1075672" y="1510516"/>
                    <a:pt x="1096253" y="1501802"/>
                    <a:pt x="1117600" y="1498600"/>
                  </a:cubicBezTo>
                  <a:cubicBezTo>
                    <a:pt x="1180953" y="1489097"/>
                    <a:pt x="1244600" y="1481667"/>
                    <a:pt x="1308100" y="1473200"/>
                  </a:cubicBezTo>
                  <a:cubicBezTo>
                    <a:pt x="1421332" y="1435456"/>
                    <a:pt x="1242655" y="1495844"/>
                    <a:pt x="1409700" y="1435100"/>
                  </a:cubicBezTo>
                  <a:cubicBezTo>
                    <a:pt x="1434862" y="1425950"/>
                    <a:pt x="1460500" y="1418167"/>
                    <a:pt x="1485900" y="1409700"/>
                  </a:cubicBezTo>
                  <a:cubicBezTo>
                    <a:pt x="1522777" y="1397408"/>
                    <a:pt x="1530766" y="1398457"/>
                    <a:pt x="1562100" y="1371600"/>
                  </a:cubicBezTo>
                  <a:cubicBezTo>
                    <a:pt x="1603444" y="1336162"/>
                    <a:pt x="1639187" y="1293625"/>
                    <a:pt x="1663700" y="1244600"/>
                  </a:cubicBezTo>
                  <a:cubicBezTo>
                    <a:pt x="1672167" y="1227667"/>
                    <a:pt x="1682069" y="1211378"/>
                    <a:pt x="1689100" y="1193800"/>
                  </a:cubicBezTo>
                  <a:cubicBezTo>
                    <a:pt x="1751874" y="1036866"/>
                    <a:pt x="1680332" y="1185935"/>
                    <a:pt x="1739900" y="1066800"/>
                  </a:cubicBezTo>
                  <a:cubicBezTo>
                    <a:pt x="1744133" y="1028700"/>
                    <a:pt x="1745082" y="990090"/>
                    <a:pt x="1752600" y="952500"/>
                  </a:cubicBezTo>
                  <a:cubicBezTo>
                    <a:pt x="1757851" y="926246"/>
                    <a:pt x="1777077" y="903058"/>
                    <a:pt x="1778000" y="876300"/>
                  </a:cubicBezTo>
                  <a:cubicBezTo>
                    <a:pt x="1783193" y="725699"/>
                    <a:pt x="1793581" y="655384"/>
                    <a:pt x="1752600" y="546100"/>
                  </a:cubicBezTo>
                  <a:cubicBezTo>
                    <a:pt x="1744595" y="524754"/>
                    <a:pt x="1734409" y="504227"/>
                    <a:pt x="1727200" y="482600"/>
                  </a:cubicBezTo>
                  <a:cubicBezTo>
                    <a:pt x="1721680" y="466041"/>
                    <a:pt x="1722306" y="447412"/>
                    <a:pt x="1714500" y="431800"/>
                  </a:cubicBezTo>
                  <a:cubicBezTo>
                    <a:pt x="1700848" y="404496"/>
                    <a:pt x="1677352" y="382904"/>
                    <a:pt x="1663700" y="355600"/>
                  </a:cubicBezTo>
                  <a:cubicBezTo>
                    <a:pt x="1655233" y="338667"/>
                    <a:pt x="1650420" y="319344"/>
                    <a:pt x="1638300" y="304800"/>
                  </a:cubicBezTo>
                  <a:cubicBezTo>
                    <a:pt x="1533705" y="179286"/>
                    <a:pt x="1564946" y="235806"/>
                    <a:pt x="1473200" y="152400"/>
                  </a:cubicBezTo>
                  <a:cubicBezTo>
                    <a:pt x="1372445" y="60805"/>
                    <a:pt x="1437783" y="86396"/>
                    <a:pt x="1346200" y="63500"/>
                  </a:cubicBezTo>
                  <a:cubicBezTo>
                    <a:pt x="1333500" y="55033"/>
                    <a:pt x="1321752" y="44926"/>
                    <a:pt x="1308100" y="38100"/>
                  </a:cubicBezTo>
                  <a:cubicBezTo>
                    <a:pt x="1273332" y="20716"/>
                    <a:pt x="1212302" y="16600"/>
                    <a:pt x="1181100" y="12700"/>
                  </a:cubicBezTo>
                  <a:cubicBezTo>
                    <a:pt x="1143062" y="7945"/>
                    <a:pt x="1104900" y="4233"/>
                    <a:pt x="1066800" y="0"/>
                  </a:cubicBezTo>
                  <a:cubicBezTo>
                    <a:pt x="1007533" y="4233"/>
                    <a:pt x="947514" y="2374"/>
                    <a:pt x="889000" y="12700"/>
                  </a:cubicBezTo>
                  <a:cubicBezTo>
                    <a:pt x="873969" y="15353"/>
                    <a:pt x="864929" y="32087"/>
                    <a:pt x="850900" y="38100"/>
                  </a:cubicBezTo>
                  <a:cubicBezTo>
                    <a:pt x="834857" y="44976"/>
                    <a:pt x="816443" y="44671"/>
                    <a:pt x="800100" y="50800"/>
                  </a:cubicBezTo>
                  <a:cubicBezTo>
                    <a:pt x="782373" y="57447"/>
                    <a:pt x="766701" y="68742"/>
                    <a:pt x="749300" y="76200"/>
                  </a:cubicBezTo>
                  <a:cubicBezTo>
                    <a:pt x="736995" y="81473"/>
                    <a:pt x="723174" y="82913"/>
                    <a:pt x="711200" y="88900"/>
                  </a:cubicBezTo>
                  <a:cubicBezTo>
                    <a:pt x="612723" y="138139"/>
                    <a:pt x="730765" y="95078"/>
                    <a:pt x="635000" y="127000"/>
                  </a:cubicBezTo>
                  <a:cubicBezTo>
                    <a:pt x="581781" y="233438"/>
                    <a:pt x="645886" y="130629"/>
                    <a:pt x="558800" y="203200"/>
                  </a:cubicBezTo>
                  <a:cubicBezTo>
                    <a:pt x="527603" y="229197"/>
                    <a:pt x="536798" y="247204"/>
                    <a:pt x="520700" y="279400"/>
                  </a:cubicBezTo>
                  <a:cubicBezTo>
                    <a:pt x="513874" y="293052"/>
                    <a:pt x="502126" y="303848"/>
                    <a:pt x="495300" y="317500"/>
                  </a:cubicBezTo>
                  <a:cubicBezTo>
                    <a:pt x="442720" y="422660"/>
                    <a:pt x="529993" y="284511"/>
                    <a:pt x="457200" y="393700"/>
                  </a:cubicBezTo>
                  <a:cubicBezTo>
                    <a:pt x="454211" y="405657"/>
                    <a:pt x="440082" y="467693"/>
                    <a:pt x="431800" y="482600"/>
                  </a:cubicBezTo>
                  <a:cubicBezTo>
                    <a:pt x="416975" y="509285"/>
                    <a:pt x="390653" y="529840"/>
                    <a:pt x="381000" y="558800"/>
                  </a:cubicBezTo>
                  <a:cubicBezTo>
                    <a:pt x="376767" y="571500"/>
                    <a:pt x="377766" y="587434"/>
                    <a:pt x="368300" y="596900"/>
                  </a:cubicBezTo>
                  <a:cubicBezTo>
                    <a:pt x="354913" y="610287"/>
                    <a:pt x="333938" y="612907"/>
                    <a:pt x="317500" y="622300"/>
                  </a:cubicBezTo>
                  <a:cubicBezTo>
                    <a:pt x="283992" y="641447"/>
                    <a:pt x="277283" y="615950"/>
                    <a:pt x="266700" y="63500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2552700" y="5001123"/>
              <a:ext cx="2866896" cy="1031377"/>
            </a:xfrm>
            <a:custGeom>
              <a:avLst/>
              <a:gdLst>
                <a:gd name="connsiteX0" fmla="*/ 1155700 w 2866896"/>
                <a:gd name="connsiteY0" fmla="*/ 2677 h 1031377"/>
                <a:gd name="connsiteX1" fmla="*/ 1092200 w 2866896"/>
                <a:gd name="connsiteY1" fmla="*/ 15377 h 1031377"/>
                <a:gd name="connsiteX2" fmla="*/ 1016000 w 2866896"/>
                <a:gd name="connsiteY2" fmla="*/ 66177 h 1031377"/>
                <a:gd name="connsiteX3" fmla="*/ 990600 w 2866896"/>
                <a:gd name="connsiteY3" fmla="*/ 104277 h 1031377"/>
                <a:gd name="connsiteX4" fmla="*/ 914400 w 2866896"/>
                <a:gd name="connsiteY4" fmla="*/ 155077 h 1031377"/>
                <a:gd name="connsiteX5" fmla="*/ 876300 w 2866896"/>
                <a:gd name="connsiteY5" fmla="*/ 180477 h 1031377"/>
                <a:gd name="connsiteX6" fmla="*/ 800100 w 2866896"/>
                <a:gd name="connsiteY6" fmla="*/ 231277 h 1031377"/>
                <a:gd name="connsiteX7" fmla="*/ 762000 w 2866896"/>
                <a:gd name="connsiteY7" fmla="*/ 256677 h 1031377"/>
                <a:gd name="connsiteX8" fmla="*/ 673100 w 2866896"/>
                <a:gd name="connsiteY8" fmla="*/ 282077 h 1031377"/>
                <a:gd name="connsiteX9" fmla="*/ 635000 w 2866896"/>
                <a:gd name="connsiteY9" fmla="*/ 294777 h 1031377"/>
                <a:gd name="connsiteX10" fmla="*/ 482600 w 2866896"/>
                <a:gd name="connsiteY10" fmla="*/ 320177 h 1031377"/>
                <a:gd name="connsiteX11" fmla="*/ 381000 w 2866896"/>
                <a:gd name="connsiteY11" fmla="*/ 345577 h 1031377"/>
                <a:gd name="connsiteX12" fmla="*/ 304800 w 2866896"/>
                <a:gd name="connsiteY12" fmla="*/ 370977 h 1031377"/>
                <a:gd name="connsiteX13" fmla="*/ 228600 w 2866896"/>
                <a:gd name="connsiteY13" fmla="*/ 409077 h 1031377"/>
                <a:gd name="connsiteX14" fmla="*/ 127000 w 2866896"/>
                <a:gd name="connsiteY14" fmla="*/ 459877 h 1031377"/>
                <a:gd name="connsiteX15" fmla="*/ 76200 w 2866896"/>
                <a:gd name="connsiteY15" fmla="*/ 485277 h 1031377"/>
                <a:gd name="connsiteX16" fmla="*/ 0 w 2866896"/>
                <a:gd name="connsiteY16" fmla="*/ 561477 h 1031377"/>
                <a:gd name="connsiteX17" fmla="*/ 25400 w 2866896"/>
                <a:gd name="connsiteY17" fmla="*/ 701177 h 1031377"/>
                <a:gd name="connsiteX18" fmla="*/ 50800 w 2866896"/>
                <a:gd name="connsiteY18" fmla="*/ 739277 h 1031377"/>
                <a:gd name="connsiteX19" fmla="*/ 127000 w 2866896"/>
                <a:gd name="connsiteY19" fmla="*/ 840877 h 1031377"/>
                <a:gd name="connsiteX20" fmla="*/ 177800 w 2866896"/>
                <a:gd name="connsiteY20" fmla="*/ 866277 h 1031377"/>
                <a:gd name="connsiteX21" fmla="*/ 254000 w 2866896"/>
                <a:gd name="connsiteY21" fmla="*/ 917077 h 1031377"/>
                <a:gd name="connsiteX22" fmla="*/ 355600 w 2866896"/>
                <a:gd name="connsiteY22" fmla="*/ 942477 h 1031377"/>
                <a:gd name="connsiteX23" fmla="*/ 444500 w 2866896"/>
                <a:gd name="connsiteY23" fmla="*/ 967877 h 1031377"/>
                <a:gd name="connsiteX24" fmla="*/ 533400 w 2866896"/>
                <a:gd name="connsiteY24" fmla="*/ 993277 h 1031377"/>
                <a:gd name="connsiteX25" fmla="*/ 800100 w 2866896"/>
                <a:gd name="connsiteY25" fmla="*/ 1018677 h 1031377"/>
                <a:gd name="connsiteX26" fmla="*/ 1270000 w 2866896"/>
                <a:gd name="connsiteY26" fmla="*/ 1005977 h 1031377"/>
                <a:gd name="connsiteX27" fmla="*/ 1333500 w 2866896"/>
                <a:gd name="connsiteY27" fmla="*/ 993277 h 1031377"/>
                <a:gd name="connsiteX28" fmla="*/ 1422400 w 2866896"/>
                <a:gd name="connsiteY28" fmla="*/ 980577 h 1031377"/>
                <a:gd name="connsiteX29" fmla="*/ 2070100 w 2866896"/>
                <a:gd name="connsiteY29" fmla="*/ 993277 h 1031377"/>
                <a:gd name="connsiteX30" fmla="*/ 2197100 w 2866896"/>
                <a:gd name="connsiteY30" fmla="*/ 1005977 h 1031377"/>
                <a:gd name="connsiteX31" fmla="*/ 2324100 w 2866896"/>
                <a:gd name="connsiteY31" fmla="*/ 1031377 h 1031377"/>
                <a:gd name="connsiteX32" fmla="*/ 2730500 w 2866896"/>
                <a:gd name="connsiteY32" fmla="*/ 1018677 h 1031377"/>
                <a:gd name="connsiteX33" fmla="*/ 2768600 w 2866896"/>
                <a:gd name="connsiteY33" fmla="*/ 1005977 h 1031377"/>
                <a:gd name="connsiteX34" fmla="*/ 2819400 w 2866896"/>
                <a:gd name="connsiteY34" fmla="*/ 993277 h 1031377"/>
                <a:gd name="connsiteX35" fmla="*/ 2844800 w 2866896"/>
                <a:gd name="connsiteY35" fmla="*/ 955177 h 1031377"/>
                <a:gd name="connsiteX36" fmla="*/ 2857500 w 2866896"/>
                <a:gd name="connsiteY36" fmla="*/ 917077 h 1031377"/>
                <a:gd name="connsiteX37" fmla="*/ 2819400 w 2866896"/>
                <a:gd name="connsiteY37" fmla="*/ 688477 h 1031377"/>
                <a:gd name="connsiteX38" fmla="*/ 2768600 w 2866896"/>
                <a:gd name="connsiteY38" fmla="*/ 612277 h 1031377"/>
                <a:gd name="connsiteX39" fmla="*/ 2616200 w 2866896"/>
                <a:gd name="connsiteY39" fmla="*/ 485277 h 1031377"/>
                <a:gd name="connsiteX40" fmla="*/ 2565400 w 2866896"/>
                <a:gd name="connsiteY40" fmla="*/ 447177 h 1031377"/>
                <a:gd name="connsiteX41" fmla="*/ 2438400 w 2866896"/>
                <a:gd name="connsiteY41" fmla="*/ 409077 h 1031377"/>
                <a:gd name="connsiteX42" fmla="*/ 2362200 w 2866896"/>
                <a:gd name="connsiteY42" fmla="*/ 383677 h 1031377"/>
                <a:gd name="connsiteX43" fmla="*/ 2197100 w 2866896"/>
                <a:gd name="connsiteY43" fmla="*/ 345577 h 1031377"/>
                <a:gd name="connsiteX44" fmla="*/ 2006600 w 2866896"/>
                <a:gd name="connsiteY44" fmla="*/ 332877 h 1031377"/>
                <a:gd name="connsiteX45" fmla="*/ 1866900 w 2866896"/>
                <a:gd name="connsiteY45" fmla="*/ 294777 h 1031377"/>
                <a:gd name="connsiteX46" fmla="*/ 1828800 w 2866896"/>
                <a:gd name="connsiteY46" fmla="*/ 256677 h 1031377"/>
                <a:gd name="connsiteX47" fmla="*/ 1790700 w 2866896"/>
                <a:gd name="connsiteY47" fmla="*/ 243977 h 1031377"/>
                <a:gd name="connsiteX48" fmla="*/ 1752600 w 2866896"/>
                <a:gd name="connsiteY48" fmla="*/ 218577 h 1031377"/>
                <a:gd name="connsiteX49" fmla="*/ 1625600 w 2866896"/>
                <a:gd name="connsiteY49" fmla="*/ 129677 h 1031377"/>
                <a:gd name="connsiteX50" fmla="*/ 1549400 w 2866896"/>
                <a:gd name="connsiteY50" fmla="*/ 91577 h 1031377"/>
                <a:gd name="connsiteX51" fmla="*/ 1473200 w 2866896"/>
                <a:gd name="connsiteY51" fmla="*/ 66177 h 1031377"/>
                <a:gd name="connsiteX52" fmla="*/ 1435100 w 2866896"/>
                <a:gd name="connsiteY52" fmla="*/ 53477 h 1031377"/>
                <a:gd name="connsiteX53" fmla="*/ 1397000 w 2866896"/>
                <a:gd name="connsiteY53" fmla="*/ 40777 h 1031377"/>
                <a:gd name="connsiteX54" fmla="*/ 1244600 w 2866896"/>
                <a:gd name="connsiteY54" fmla="*/ 28077 h 1031377"/>
                <a:gd name="connsiteX55" fmla="*/ 1155700 w 2866896"/>
                <a:gd name="connsiteY55" fmla="*/ 2677 h 103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866896" h="1031377">
                  <a:moveTo>
                    <a:pt x="1155700" y="2677"/>
                  </a:moveTo>
                  <a:cubicBezTo>
                    <a:pt x="1130300" y="560"/>
                    <a:pt x="1111851" y="6445"/>
                    <a:pt x="1092200" y="15377"/>
                  </a:cubicBezTo>
                  <a:cubicBezTo>
                    <a:pt x="1064409" y="28009"/>
                    <a:pt x="1016000" y="66177"/>
                    <a:pt x="1016000" y="66177"/>
                  </a:cubicBezTo>
                  <a:cubicBezTo>
                    <a:pt x="1007533" y="78877"/>
                    <a:pt x="1002087" y="94226"/>
                    <a:pt x="990600" y="104277"/>
                  </a:cubicBezTo>
                  <a:cubicBezTo>
                    <a:pt x="967626" y="124379"/>
                    <a:pt x="939800" y="138144"/>
                    <a:pt x="914400" y="155077"/>
                  </a:cubicBezTo>
                  <a:lnTo>
                    <a:pt x="876300" y="180477"/>
                  </a:lnTo>
                  <a:lnTo>
                    <a:pt x="800100" y="231277"/>
                  </a:lnTo>
                  <a:cubicBezTo>
                    <a:pt x="787400" y="239744"/>
                    <a:pt x="776480" y="251850"/>
                    <a:pt x="762000" y="256677"/>
                  </a:cubicBezTo>
                  <a:cubicBezTo>
                    <a:pt x="670649" y="287127"/>
                    <a:pt x="784728" y="250183"/>
                    <a:pt x="673100" y="282077"/>
                  </a:cubicBezTo>
                  <a:cubicBezTo>
                    <a:pt x="660228" y="285755"/>
                    <a:pt x="647987" y="291530"/>
                    <a:pt x="635000" y="294777"/>
                  </a:cubicBezTo>
                  <a:cubicBezTo>
                    <a:pt x="585478" y="307157"/>
                    <a:pt x="532779" y="313009"/>
                    <a:pt x="482600" y="320177"/>
                  </a:cubicBezTo>
                  <a:cubicBezTo>
                    <a:pt x="366995" y="358712"/>
                    <a:pt x="549579" y="299601"/>
                    <a:pt x="381000" y="345577"/>
                  </a:cubicBezTo>
                  <a:cubicBezTo>
                    <a:pt x="355169" y="352622"/>
                    <a:pt x="327077" y="356125"/>
                    <a:pt x="304800" y="370977"/>
                  </a:cubicBezTo>
                  <a:cubicBezTo>
                    <a:pt x="221304" y="426641"/>
                    <a:pt x="311226" y="371520"/>
                    <a:pt x="228600" y="409077"/>
                  </a:cubicBezTo>
                  <a:cubicBezTo>
                    <a:pt x="194130" y="424745"/>
                    <a:pt x="160867" y="442944"/>
                    <a:pt x="127000" y="459877"/>
                  </a:cubicBezTo>
                  <a:cubicBezTo>
                    <a:pt x="110067" y="468344"/>
                    <a:pt x="89587" y="471890"/>
                    <a:pt x="76200" y="485277"/>
                  </a:cubicBezTo>
                  <a:lnTo>
                    <a:pt x="0" y="561477"/>
                  </a:lnTo>
                  <a:cubicBezTo>
                    <a:pt x="4378" y="596500"/>
                    <a:pt x="5823" y="662022"/>
                    <a:pt x="25400" y="701177"/>
                  </a:cubicBezTo>
                  <a:cubicBezTo>
                    <a:pt x="32226" y="714829"/>
                    <a:pt x="41822" y="726933"/>
                    <a:pt x="50800" y="739277"/>
                  </a:cubicBezTo>
                  <a:cubicBezTo>
                    <a:pt x="75699" y="773513"/>
                    <a:pt x="89136" y="821945"/>
                    <a:pt x="127000" y="840877"/>
                  </a:cubicBezTo>
                  <a:cubicBezTo>
                    <a:pt x="143933" y="849344"/>
                    <a:pt x="161566" y="856537"/>
                    <a:pt x="177800" y="866277"/>
                  </a:cubicBezTo>
                  <a:cubicBezTo>
                    <a:pt x="203977" y="881983"/>
                    <a:pt x="224384" y="909673"/>
                    <a:pt x="254000" y="917077"/>
                  </a:cubicBezTo>
                  <a:cubicBezTo>
                    <a:pt x="287867" y="925544"/>
                    <a:pt x="322482" y="931438"/>
                    <a:pt x="355600" y="942477"/>
                  </a:cubicBezTo>
                  <a:cubicBezTo>
                    <a:pt x="446951" y="972927"/>
                    <a:pt x="332872" y="935983"/>
                    <a:pt x="444500" y="967877"/>
                  </a:cubicBezTo>
                  <a:cubicBezTo>
                    <a:pt x="492105" y="981479"/>
                    <a:pt x="478809" y="983351"/>
                    <a:pt x="533400" y="993277"/>
                  </a:cubicBezTo>
                  <a:cubicBezTo>
                    <a:pt x="628984" y="1010656"/>
                    <a:pt x="695930" y="1011236"/>
                    <a:pt x="800100" y="1018677"/>
                  </a:cubicBezTo>
                  <a:cubicBezTo>
                    <a:pt x="956733" y="1014444"/>
                    <a:pt x="1113487" y="1013430"/>
                    <a:pt x="1270000" y="1005977"/>
                  </a:cubicBezTo>
                  <a:cubicBezTo>
                    <a:pt x="1291561" y="1004950"/>
                    <a:pt x="1312208" y="996826"/>
                    <a:pt x="1333500" y="993277"/>
                  </a:cubicBezTo>
                  <a:cubicBezTo>
                    <a:pt x="1363027" y="988356"/>
                    <a:pt x="1392767" y="984810"/>
                    <a:pt x="1422400" y="980577"/>
                  </a:cubicBezTo>
                  <a:lnTo>
                    <a:pt x="2070100" y="993277"/>
                  </a:lnTo>
                  <a:cubicBezTo>
                    <a:pt x="2112622" y="994671"/>
                    <a:pt x="2155026" y="999666"/>
                    <a:pt x="2197100" y="1005977"/>
                  </a:cubicBezTo>
                  <a:cubicBezTo>
                    <a:pt x="2239794" y="1012381"/>
                    <a:pt x="2324100" y="1031377"/>
                    <a:pt x="2324100" y="1031377"/>
                  </a:cubicBezTo>
                  <a:cubicBezTo>
                    <a:pt x="2459567" y="1027144"/>
                    <a:pt x="2595188" y="1026409"/>
                    <a:pt x="2730500" y="1018677"/>
                  </a:cubicBezTo>
                  <a:cubicBezTo>
                    <a:pt x="2743865" y="1017913"/>
                    <a:pt x="2755728" y="1009655"/>
                    <a:pt x="2768600" y="1005977"/>
                  </a:cubicBezTo>
                  <a:cubicBezTo>
                    <a:pt x="2785383" y="1001182"/>
                    <a:pt x="2802467" y="997510"/>
                    <a:pt x="2819400" y="993277"/>
                  </a:cubicBezTo>
                  <a:cubicBezTo>
                    <a:pt x="2827867" y="980577"/>
                    <a:pt x="2837974" y="968829"/>
                    <a:pt x="2844800" y="955177"/>
                  </a:cubicBezTo>
                  <a:cubicBezTo>
                    <a:pt x="2850787" y="943203"/>
                    <a:pt x="2857500" y="930464"/>
                    <a:pt x="2857500" y="917077"/>
                  </a:cubicBezTo>
                  <a:cubicBezTo>
                    <a:pt x="2857500" y="798179"/>
                    <a:pt x="2866896" y="767637"/>
                    <a:pt x="2819400" y="688477"/>
                  </a:cubicBezTo>
                  <a:cubicBezTo>
                    <a:pt x="2803694" y="662300"/>
                    <a:pt x="2790186" y="633863"/>
                    <a:pt x="2768600" y="612277"/>
                  </a:cubicBezTo>
                  <a:cubicBezTo>
                    <a:pt x="2629203" y="472880"/>
                    <a:pt x="2757651" y="591365"/>
                    <a:pt x="2616200" y="485277"/>
                  </a:cubicBezTo>
                  <a:cubicBezTo>
                    <a:pt x="2599267" y="472577"/>
                    <a:pt x="2584332" y="456643"/>
                    <a:pt x="2565400" y="447177"/>
                  </a:cubicBezTo>
                  <a:cubicBezTo>
                    <a:pt x="2520499" y="424726"/>
                    <a:pt x="2483975" y="422750"/>
                    <a:pt x="2438400" y="409077"/>
                  </a:cubicBezTo>
                  <a:cubicBezTo>
                    <a:pt x="2412755" y="401384"/>
                    <a:pt x="2387600" y="392144"/>
                    <a:pt x="2362200" y="383677"/>
                  </a:cubicBezTo>
                  <a:cubicBezTo>
                    <a:pt x="2304870" y="364567"/>
                    <a:pt x="2267164" y="350248"/>
                    <a:pt x="2197100" y="345577"/>
                  </a:cubicBezTo>
                  <a:lnTo>
                    <a:pt x="2006600" y="332877"/>
                  </a:lnTo>
                  <a:cubicBezTo>
                    <a:pt x="1892013" y="304230"/>
                    <a:pt x="1938118" y="318516"/>
                    <a:pt x="1866900" y="294777"/>
                  </a:cubicBezTo>
                  <a:cubicBezTo>
                    <a:pt x="1854200" y="282077"/>
                    <a:pt x="1843744" y="266640"/>
                    <a:pt x="1828800" y="256677"/>
                  </a:cubicBezTo>
                  <a:cubicBezTo>
                    <a:pt x="1817661" y="249251"/>
                    <a:pt x="1802674" y="249964"/>
                    <a:pt x="1790700" y="243977"/>
                  </a:cubicBezTo>
                  <a:cubicBezTo>
                    <a:pt x="1777048" y="237151"/>
                    <a:pt x="1765020" y="227449"/>
                    <a:pt x="1752600" y="218577"/>
                  </a:cubicBezTo>
                  <a:cubicBezTo>
                    <a:pt x="1727242" y="200464"/>
                    <a:pt x="1647497" y="136976"/>
                    <a:pt x="1625600" y="129677"/>
                  </a:cubicBezTo>
                  <a:cubicBezTo>
                    <a:pt x="1486649" y="83360"/>
                    <a:pt x="1697116" y="157229"/>
                    <a:pt x="1549400" y="91577"/>
                  </a:cubicBezTo>
                  <a:cubicBezTo>
                    <a:pt x="1524934" y="80703"/>
                    <a:pt x="1498600" y="74644"/>
                    <a:pt x="1473200" y="66177"/>
                  </a:cubicBezTo>
                  <a:lnTo>
                    <a:pt x="1435100" y="53477"/>
                  </a:lnTo>
                  <a:cubicBezTo>
                    <a:pt x="1422400" y="49244"/>
                    <a:pt x="1410341" y="41889"/>
                    <a:pt x="1397000" y="40777"/>
                  </a:cubicBezTo>
                  <a:lnTo>
                    <a:pt x="1244600" y="28077"/>
                  </a:lnTo>
                  <a:cubicBezTo>
                    <a:pt x="1160368" y="0"/>
                    <a:pt x="1181100" y="4794"/>
                    <a:pt x="1155700" y="2677"/>
                  </a:cubicBezTo>
                  <a:close/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>
              <a:off x="2844800" y="38481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2641600" y="43688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3302000" y="37592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>
              <a:off x="3098800" y="42037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>
              <a:off x="3797300" y="39116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>
              <a:off x="3581400" y="42926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>
              <a:off x="2667000" y="47498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3136900" y="47244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4978400" y="39243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4622800" y="42799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5143500" y="43815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4318000" y="46355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4876800" y="47371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5473700" y="46736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5435600" y="38989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588000" y="42291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3467100" y="56896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797300" y="55626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784600" y="51562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4241800" y="54991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4610100" y="55372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5041900" y="56896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289300" y="53975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2946400" y="55880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718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原型聚类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高斯混合聚类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模型求解：</a:t>
            </a: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最大化（对数）似然</a:t>
            </a:r>
            <a:r>
              <a:rPr lang="en-US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防止下溢</a:t>
            </a:r>
            <a:r>
              <a:rPr lang="en-US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内容占位符 4"/>
          <p:cNvSpPr txBox="1">
            <a:spLocks/>
          </p:cNvSpPr>
          <p:nvPr/>
        </p:nvSpPr>
        <p:spPr>
          <a:xfrm>
            <a:off x="692150" y="4365624"/>
            <a:ext cx="8616950" cy="57542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/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令：</a:t>
            </a:r>
          </a:p>
        </p:txBody>
      </p:sp>
      <p:sp>
        <p:nvSpPr>
          <p:cNvPr id="11" name="右箭头 10"/>
          <p:cNvSpPr/>
          <p:nvPr/>
        </p:nvSpPr>
        <p:spPr>
          <a:xfrm>
            <a:off x="3825709" y="5108585"/>
            <a:ext cx="11049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980194"/>
              </p:ext>
            </p:extLst>
          </p:nvPr>
        </p:nvGraphicFramePr>
        <p:xfrm>
          <a:off x="2446797" y="2045224"/>
          <a:ext cx="3244701" cy="931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38" name="Formula" r:id="rId3" imgW="1675080" imgH="481680" progId="Equation.Ribbit">
                  <p:embed/>
                </p:oleObj>
              </mc:Choice>
              <mc:Fallback>
                <p:oleObj name="Formula" r:id="rId3" imgW="1675080" imgH="481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6797" y="2045224"/>
                        <a:ext cx="3244701" cy="931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942551"/>
              </p:ext>
            </p:extLst>
          </p:nvPr>
        </p:nvGraphicFramePr>
        <p:xfrm>
          <a:off x="3357398" y="3085812"/>
          <a:ext cx="3641841" cy="87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39" name="Formula" r:id="rId5" imgW="1999800" imgH="481680" progId="Equation.Ribbit">
                  <p:embed/>
                </p:oleObj>
              </mc:Choice>
              <mc:Fallback>
                <p:oleObj name="Formula" r:id="rId5" imgW="1999800" imgH="481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7398" y="3085812"/>
                        <a:ext cx="3641841" cy="87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937852"/>
              </p:ext>
            </p:extLst>
          </p:nvPr>
        </p:nvGraphicFramePr>
        <p:xfrm>
          <a:off x="1500068" y="4874144"/>
          <a:ext cx="1761306" cy="818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40" name="Formula" r:id="rId7" imgW="827640" imgH="383760" progId="Equation.Ribbit">
                  <p:embed/>
                </p:oleObj>
              </mc:Choice>
              <mc:Fallback>
                <p:oleObj name="Formula" r:id="rId7" imgW="827640" imgH="383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00068" y="4874144"/>
                        <a:ext cx="1761306" cy="818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896478"/>
              </p:ext>
            </p:extLst>
          </p:nvPr>
        </p:nvGraphicFramePr>
        <p:xfrm>
          <a:off x="5494944" y="4812646"/>
          <a:ext cx="2273182" cy="941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41" name="Formula" r:id="rId9" imgW="1043640" imgH="432360" progId="Equation.Ribbit">
                  <p:embed/>
                </p:oleObj>
              </mc:Choice>
              <mc:Fallback>
                <p:oleObj name="Formula" r:id="rId9" imgW="1043640" imgH="432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94944" y="4812646"/>
                        <a:ext cx="2273182" cy="941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高斯混合聚类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模型求解（续）</a:t>
            </a:r>
          </a:p>
        </p:txBody>
      </p:sp>
      <p:sp>
        <p:nvSpPr>
          <p:cNvPr id="9" name="内容占位符 4"/>
          <p:cNvSpPr txBox="1">
            <a:spLocks/>
          </p:cNvSpPr>
          <p:nvPr/>
        </p:nvSpPr>
        <p:spPr>
          <a:xfrm>
            <a:off x="527050" y="1762124"/>
            <a:ext cx="8616950" cy="57542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/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令：</a:t>
            </a:r>
          </a:p>
        </p:txBody>
      </p:sp>
      <p:sp>
        <p:nvSpPr>
          <p:cNvPr id="11" name="右箭头 10"/>
          <p:cNvSpPr/>
          <p:nvPr/>
        </p:nvSpPr>
        <p:spPr>
          <a:xfrm>
            <a:off x="2717800" y="3175000"/>
            <a:ext cx="11049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117860"/>
              </p:ext>
            </p:extLst>
          </p:nvPr>
        </p:nvGraphicFramePr>
        <p:xfrm>
          <a:off x="910681" y="2979933"/>
          <a:ext cx="1489569" cy="666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9" name="Formula" r:id="rId3" imgW="827640" imgH="369360" progId="Equation.Ribbit">
                  <p:embed/>
                </p:oleObj>
              </mc:Choice>
              <mc:Fallback>
                <p:oleObj name="Formula" r:id="rId3" imgW="827640" imgH="369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0681" y="2979933"/>
                        <a:ext cx="1489569" cy="6661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9296198"/>
              </p:ext>
            </p:extLst>
          </p:nvPr>
        </p:nvGraphicFramePr>
        <p:xfrm>
          <a:off x="4140250" y="2861878"/>
          <a:ext cx="4570883" cy="931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0" name="Formula" r:id="rId5" imgW="2150640" imgH="438120" progId="Equation.Ribbit">
                  <p:embed/>
                </p:oleObj>
              </mc:Choice>
              <mc:Fallback>
                <p:oleObj name="Formula" r:id="rId5" imgW="2150640" imgH="4381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40250" y="2861878"/>
                        <a:ext cx="4570883" cy="931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高斯混合聚类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算法伪代码：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8371" name="Picture 3" descr="G:\Users\lamda\Desktop\figures\GMM_al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2327" y="1091371"/>
            <a:ext cx="5591629" cy="50876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高斯混合聚类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K=3</a:t>
            </a: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均值向量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5778" name="Picture 2" descr="G:\Users\lamda\Desktop\figures\GMM_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6600" y="1165240"/>
            <a:ext cx="5930900" cy="50704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6" y="66891"/>
            <a:ext cx="8447433" cy="666521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2766" y="682486"/>
            <a:ext cx="5009321" cy="655983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92156" y="3531704"/>
            <a:ext cx="6798366" cy="377687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92155" y="5131904"/>
            <a:ext cx="8269357" cy="377687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18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大纲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997883"/>
            <a:ext cx="8616950" cy="51743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2800" dirty="0">
              <a:latin typeface="+mn-ea"/>
              <a:ea typeface="+mn-ea"/>
            </a:endParaRPr>
          </a:p>
          <a:p>
            <a:r>
              <a:rPr lang="zh-CN" altLang="en-US" sz="2800" dirty="0">
                <a:latin typeface="+mn-ea"/>
                <a:ea typeface="+mn-ea"/>
              </a:rPr>
              <a:t> </a:t>
            </a:r>
            <a:r>
              <a:rPr altLang="en-US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聚类任务</a:t>
            </a:r>
            <a:endParaRPr lang="en-US" altLang="en-US" sz="28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性能度量</a:t>
            </a:r>
            <a:endParaRPr lang="en-US" altLang="en-US" sz="28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距离计算</a:t>
            </a:r>
            <a:endParaRPr lang="en-US" altLang="en-US" sz="28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原型聚类</a:t>
            </a:r>
            <a:endParaRPr lang="en-US" altLang="en-US" sz="28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r>
              <a:rPr altLang="en-US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  <a:endParaRPr lang="en-US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en-US" sz="28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层次聚类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marL="1697400" lvl="4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073407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55" y="1289758"/>
            <a:ext cx="8313299" cy="3746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25"/>
          <p:cNvSpPr>
            <a:spLocks noChangeArrowheads="1"/>
          </p:cNvSpPr>
          <p:nvPr/>
        </p:nvSpPr>
        <p:spPr bwMode="auto">
          <a:xfrm>
            <a:off x="279487" y="0"/>
            <a:ext cx="6142434" cy="785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微软雅黑" panose="020B0503020204020204" pitchFamily="34" charset="-122"/>
              </a:rPr>
              <a:t>复杂的数据分布</a:t>
            </a:r>
          </a:p>
        </p:txBody>
      </p:sp>
    </p:spTree>
    <p:extLst>
      <p:ext uri="{BB962C8B-B14F-4D97-AF65-F5344CB8AC3E}">
        <p14:creationId xmlns:p14="http://schemas.microsoft.com/office/powerpoint/2010/main" val="2318955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3"/>
            <a:ext cx="8883650" cy="5061787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密度聚类的定义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密度聚类也称为“基于密度的聚类” 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(density-based clustering)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  此类算法假设聚类结构能通过样本分布的紧密程度来确定。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通常情况下，密度聚类算法从样本密度的角度来考察样本之间的可连接性，并基于可连接样本不断扩展聚类簇来获得最终的聚类结果。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接下来介绍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DBSCAN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这一密度聚类算法。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5" name="矩形 25"/>
          <p:cNvSpPr>
            <a:spLocks noChangeArrowheads="1"/>
          </p:cNvSpPr>
          <p:nvPr/>
        </p:nvSpPr>
        <p:spPr bwMode="auto">
          <a:xfrm>
            <a:off x="363297" y="0"/>
            <a:ext cx="3612356" cy="893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微软雅黑" panose="020B0503020204020204" pitchFamily="34" charset="-122"/>
              </a:rPr>
              <a:t>DBSCAN</a:t>
            </a:r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微软雅黑" panose="020B0503020204020204" pitchFamily="34" charset="-122"/>
              </a:rPr>
              <a:t>算法</a:t>
            </a:r>
          </a:p>
        </p:txBody>
      </p:sp>
      <p:sp>
        <p:nvSpPr>
          <p:cNvPr id="29" name="Shape 461"/>
          <p:cNvSpPr/>
          <p:nvPr/>
        </p:nvSpPr>
        <p:spPr>
          <a:xfrm>
            <a:off x="1759744" y="2457451"/>
            <a:ext cx="0" cy="288964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</a:ln>
        </p:spPr>
        <p:txBody>
          <a:bodyPr lIns="0" tIns="0" rIns="0" bIns="0"/>
          <a:lstStyle/>
          <a:p>
            <a:pPr defTabSz="171416"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 sz="90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63297" y="1264083"/>
            <a:ext cx="8721068" cy="430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defTabSz="342832" latinLnBrk="1">
              <a:lnSpc>
                <a:spcPct val="150000"/>
              </a:lnSpc>
              <a:spcBef>
                <a:spcPts val="9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DBSCAN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Density-Based Spatial Clustering of Application with Noise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，具有噪声的基于密度的空间聚类应用）是一种基于高密度连接区域的密度聚类算法。该算法将具有足够高密度的区域划分为簇，并可以在带有“噪声”的空间数据库中发现任意形状的聚类，它定义簇为密度相连的点的最大集合。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defTabSz="342832" latinLnBrk="1">
              <a:lnSpc>
                <a:spcPct val="150000"/>
              </a:lnSpc>
              <a:spcBef>
                <a:spcPts val="9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对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DBSCAN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的基本概念：</a:t>
            </a:r>
          </a:p>
          <a:p>
            <a:pPr marL="1028700" lvl="2" indent="-342900">
              <a:spcBef>
                <a:spcPts val="45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对于簇中的任意一个点，它周围局部点密度必须超过某阀值；</a:t>
            </a:r>
          </a:p>
          <a:p>
            <a:pPr marL="1028700" lvl="2" indent="-342900">
              <a:spcBef>
                <a:spcPts val="45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簇中的点在空间上是相互关联的。</a:t>
            </a:r>
          </a:p>
        </p:txBody>
      </p:sp>
    </p:spTree>
    <p:extLst>
      <p:ext uri="{BB962C8B-B14F-4D97-AF65-F5344CB8AC3E}">
        <p14:creationId xmlns:p14="http://schemas.microsoft.com/office/powerpoint/2010/main" val="16526993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98157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DBSCAN</a:t>
            </a:r>
            <a:r>
              <a:rPr dirty="0">
                <a:latin typeface="黑体" panose="02010609060101010101" pitchFamily="49" charset="-122"/>
                <a:ea typeface="黑体" panose="02010609060101010101" pitchFamily="49" charset="-122"/>
              </a:rPr>
              <a:t>算法：基于一组“邻域”参数</a:t>
            </a:r>
            <a:r>
              <a:rPr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</a:t>
            </a:r>
            <a:r>
              <a:rPr dirty="0" smtClean="0">
                <a:latin typeface="黑体" panose="02010609060101010101" pitchFamily="49" charset="-122"/>
                <a:ea typeface="黑体" panose="02010609060101010101" pitchFamily="49" charset="-122"/>
              </a:rPr>
              <a:t>来刻画样本分布的紧密程度</a:t>
            </a:r>
            <a:r>
              <a:rPr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基本概念：</a:t>
            </a:r>
            <a:endParaRPr lang="en-US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邻域：对样本       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其   邻域包含样本集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中与    的距离不大于    的样本；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核心对象：若样本    的   邻域至少包含</a:t>
            </a:r>
            <a:r>
              <a:rPr lang="en-US" altLang="zh-CN" sz="1800" dirty="0" err="1">
                <a:latin typeface="黑体" panose="02010609060101010101" pitchFamily="49" charset="-122"/>
                <a:ea typeface="黑体" panose="02010609060101010101" pitchFamily="49" charset="-122"/>
              </a:rPr>
              <a:t>MinPts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个样本，则该样本点为一个核心对象；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密度直达：若样本     位于样本   的   邻域中，且   是一个核心对象，则称样本    由    密度直达；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密度可达：对样本   与    ，若存在样本序列              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其中                  且     由  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密度直达，则该两样本密度可达；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</a:p>
          <a:p>
            <a:pPr lvl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密度相连：对样本    与    ，若存在样本    使得两样本均由    密度可达，则称该两样本密度相连。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986053"/>
              </p:ext>
            </p:extLst>
          </p:nvPr>
        </p:nvGraphicFramePr>
        <p:xfrm>
          <a:off x="5387431" y="1305631"/>
          <a:ext cx="1449873" cy="33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23" name="Formula" r:id="rId3" imgW="764640" imgH="177480" progId="Equation.Ribbit">
                  <p:embed/>
                </p:oleObj>
              </mc:Choice>
              <mc:Fallback>
                <p:oleObj name="Formula" r:id="rId3" imgW="76464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7431" y="1305631"/>
                        <a:ext cx="1449873" cy="33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1047810" y="2438752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24" name="Formula" r:id="rId5" imgW="61200" imgH="117360" progId="Equation.Ribbit">
                  <p:embed/>
                </p:oleObj>
              </mc:Choice>
              <mc:Fallback>
                <p:oleObj name="Formula" r:id="rId5" imgW="6120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7810" y="2438752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5054914"/>
              </p:ext>
            </p:extLst>
          </p:nvPr>
        </p:nvGraphicFramePr>
        <p:xfrm>
          <a:off x="6723349" y="2430039"/>
          <a:ext cx="227909" cy="280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25" name="Formula" r:id="rId7" imgW="125640" imgH="154440" progId="Equation.Ribbit">
                  <p:embed/>
                </p:oleObj>
              </mc:Choice>
              <mc:Fallback>
                <p:oleObj name="Formula" r:id="rId7" imgW="125640" imgH="154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23349" y="2430039"/>
                        <a:ext cx="227909" cy="2805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480015"/>
              </p:ext>
            </p:extLst>
          </p:nvPr>
        </p:nvGraphicFramePr>
        <p:xfrm>
          <a:off x="3003461" y="2359368"/>
          <a:ext cx="903821" cy="334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26" name="Formula" r:id="rId9" imgW="454320" imgH="167760" progId="Equation.Ribbit">
                  <p:embed/>
                </p:oleObj>
              </mc:Choice>
              <mc:Fallback>
                <p:oleObj name="Formula" r:id="rId9" imgW="454320" imgH="167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03461" y="2359368"/>
                        <a:ext cx="903821" cy="334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147535"/>
              </p:ext>
            </p:extLst>
          </p:nvPr>
        </p:nvGraphicFramePr>
        <p:xfrm>
          <a:off x="7737923" y="2438751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27" name="Formula" r:id="rId11" imgW="134640" imgH="130680" progId="Equation.Ribbit">
                  <p:embed/>
                </p:oleObj>
              </mc:Choice>
              <mc:Fallback>
                <p:oleObj name="Formula" r:id="rId11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37923" y="2438751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5200569"/>
              </p:ext>
            </p:extLst>
          </p:nvPr>
        </p:nvGraphicFramePr>
        <p:xfrm>
          <a:off x="4802070" y="3652182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28" name="Formula" r:id="rId13" imgW="125280" imgH="118080" progId="Equation.Ribbit">
                  <p:embed/>
                </p:oleObj>
              </mc:Choice>
              <mc:Fallback>
                <p:oleObj name="Formula" r:id="rId13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02070" y="3652182"/>
                        <a:ext cx="255588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942452"/>
              </p:ext>
            </p:extLst>
          </p:nvPr>
        </p:nvGraphicFramePr>
        <p:xfrm>
          <a:off x="6410325" y="4259309"/>
          <a:ext cx="1736725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29" name="Formula" r:id="rId15" imgW="851760" imgH="117360" progId="Equation.Ribbit">
                  <p:embed/>
                </p:oleObj>
              </mc:Choice>
              <mc:Fallback>
                <p:oleObj name="Formula" r:id="rId15" imgW="85176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410325" y="4259309"/>
                        <a:ext cx="1736725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625926"/>
              </p:ext>
            </p:extLst>
          </p:nvPr>
        </p:nvGraphicFramePr>
        <p:xfrm>
          <a:off x="1274780" y="4553737"/>
          <a:ext cx="2076450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30" name="Formula" r:id="rId17" imgW="1018800" imgH="130680" progId="Equation.Ribbit">
                  <p:embed/>
                </p:oleObj>
              </mc:Choice>
              <mc:Fallback>
                <p:oleObj name="Formula" r:id="rId17" imgW="101880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274780" y="4553737"/>
                        <a:ext cx="2076450" cy="26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012956"/>
              </p:ext>
            </p:extLst>
          </p:nvPr>
        </p:nvGraphicFramePr>
        <p:xfrm>
          <a:off x="3907282" y="4566470"/>
          <a:ext cx="523875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31" name="Formula" r:id="rId19" imgW="257760" imgH="130320" progId="Equation.Ribbit">
                  <p:embed/>
                </p:oleObj>
              </mc:Choice>
              <mc:Fallback>
                <p:oleObj name="Formula" r:id="rId19" imgW="257760" imgH="130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907282" y="4566470"/>
                        <a:ext cx="523875" cy="26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758880"/>
              </p:ext>
            </p:extLst>
          </p:nvPr>
        </p:nvGraphicFramePr>
        <p:xfrm>
          <a:off x="4861002" y="4553737"/>
          <a:ext cx="252413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32" name="Formula" r:id="rId21" imgW="124560" imgH="117360" progId="Equation.Ribbit">
                  <p:embed/>
                </p:oleObj>
              </mc:Choice>
              <mc:Fallback>
                <p:oleObj name="Formula" r:id="rId21" imgW="12456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861002" y="4553737"/>
                        <a:ext cx="252413" cy="24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877489"/>
              </p:ext>
            </p:extLst>
          </p:nvPr>
        </p:nvGraphicFramePr>
        <p:xfrm>
          <a:off x="5945186" y="4907864"/>
          <a:ext cx="29845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33" name="Formula" r:id="rId23" imgW="146520" imgH="118080" progId="Equation.Ribbit">
                  <p:embed/>
                </p:oleObj>
              </mc:Choice>
              <mc:Fallback>
                <p:oleObj name="Formula" r:id="rId23" imgW="14652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945186" y="4907864"/>
                        <a:ext cx="29845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087256"/>
              </p:ext>
            </p:extLst>
          </p:nvPr>
        </p:nvGraphicFramePr>
        <p:xfrm>
          <a:off x="4554296" y="2438751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34" name="Formula" r:id="rId25" imgW="61200" imgH="117360" progId="Equation.Ribbit">
                  <p:embed/>
                </p:oleObj>
              </mc:Choice>
              <mc:Fallback>
                <p:oleObj name="Formula" r:id="rId25" imgW="6120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54296" y="2438751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322661"/>
              </p:ext>
            </p:extLst>
          </p:nvPr>
        </p:nvGraphicFramePr>
        <p:xfrm>
          <a:off x="3907282" y="3079387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35" name="Formula" r:id="rId26" imgW="61200" imgH="117360" progId="Equation.Ribbit">
                  <p:embed/>
                </p:oleObj>
              </mc:Choice>
              <mc:Fallback>
                <p:oleObj name="Formula" r:id="rId26" imgW="6120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7282" y="3079387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3103563" y="3062156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36" name="Formula" r:id="rId27" imgW="134640" imgH="130680" progId="Equation.Ribbit">
                  <p:embed/>
                </p:oleObj>
              </mc:Choice>
              <mc:Fallback>
                <p:oleObj name="Formula" r:id="rId27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03563" y="3062156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426643"/>
              </p:ext>
            </p:extLst>
          </p:nvPr>
        </p:nvGraphicFramePr>
        <p:xfrm>
          <a:off x="3241675" y="3652182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37" name="Formula" r:id="rId28" imgW="134640" imgH="130680" progId="Equation.Ribbit">
                  <p:embed/>
                </p:oleObj>
              </mc:Choice>
              <mc:Fallback>
                <p:oleObj name="Formula" r:id="rId28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41675" y="3652182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926635"/>
              </p:ext>
            </p:extLst>
          </p:nvPr>
        </p:nvGraphicFramePr>
        <p:xfrm>
          <a:off x="6994127" y="3643491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38" name="Formula" r:id="rId29" imgW="125280" imgH="118080" progId="Equation.Ribbit">
                  <p:embed/>
                </p:oleObj>
              </mc:Choice>
              <mc:Fallback>
                <p:oleObj name="Formula" r:id="rId29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994127" y="3643491"/>
                        <a:ext cx="255588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759963"/>
              </p:ext>
            </p:extLst>
          </p:nvPr>
        </p:nvGraphicFramePr>
        <p:xfrm>
          <a:off x="2949144" y="3935201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39" name="Formula" r:id="rId30" imgW="134640" imgH="130680" progId="Equation.Ribbit">
                  <p:embed/>
                </p:oleObj>
              </mc:Choice>
              <mc:Fallback>
                <p:oleObj name="Formula" r:id="rId30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49144" y="3935201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0436716"/>
              </p:ext>
            </p:extLst>
          </p:nvPr>
        </p:nvGraphicFramePr>
        <p:xfrm>
          <a:off x="3718392" y="3963608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40" name="Formula" r:id="rId31" imgW="125280" imgH="118080" progId="Equation.Ribbit">
                  <p:embed/>
                </p:oleObj>
              </mc:Choice>
              <mc:Fallback>
                <p:oleObj name="Formula" r:id="rId31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18392" y="3963608"/>
                        <a:ext cx="255588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531366"/>
              </p:ext>
            </p:extLst>
          </p:nvPr>
        </p:nvGraphicFramePr>
        <p:xfrm>
          <a:off x="3774421" y="4290208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41" name="Formula" r:id="rId32" imgW="134640" imgH="130680" progId="Equation.Ribbit">
                  <p:embed/>
                </p:oleObj>
              </mc:Choice>
              <mc:Fallback>
                <p:oleObj name="Formula" r:id="rId32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74421" y="4290208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3087257" y="4301832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42" name="Formula" r:id="rId33" imgW="125280" imgH="118080" progId="Equation.Ribbit">
                  <p:embed/>
                </p:oleObj>
              </mc:Choice>
              <mc:Fallback>
                <p:oleObj name="Formula" r:id="rId33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87257" y="4301832"/>
                        <a:ext cx="255588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248090"/>
              </p:ext>
            </p:extLst>
          </p:nvPr>
        </p:nvGraphicFramePr>
        <p:xfrm>
          <a:off x="3124199" y="4894370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43" name="Formula" r:id="rId34" imgW="125280" imgH="118080" progId="Equation.Ribbit">
                  <p:embed/>
                </p:oleObj>
              </mc:Choice>
              <mc:Fallback>
                <p:oleObj name="Formula" r:id="rId34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124199" y="4894370"/>
                        <a:ext cx="255588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77768"/>
              </p:ext>
            </p:extLst>
          </p:nvPr>
        </p:nvGraphicFramePr>
        <p:xfrm>
          <a:off x="3892994" y="4880876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44" name="Formula" r:id="rId35" imgW="134640" imgH="130680" progId="Equation.Ribbit">
                  <p:embed/>
                </p:oleObj>
              </mc:Choice>
              <mc:Fallback>
                <p:oleObj name="Formula" r:id="rId35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92994" y="4880876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572903"/>
              </p:ext>
            </p:extLst>
          </p:nvPr>
        </p:nvGraphicFramePr>
        <p:xfrm>
          <a:off x="8260521" y="4907864"/>
          <a:ext cx="29845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45" name="Formula" r:id="rId36" imgW="146520" imgH="118080" progId="Equation.Ribbit">
                  <p:embed/>
                </p:oleObj>
              </mc:Choice>
              <mc:Fallback>
                <p:oleObj name="Formula" r:id="rId36" imgW="14652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8260521" y="4907864"/>
                        <a:ext cx="29845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046096"/>
              </p:ext>
            </p:extLst>
          </p:nvPr>
        </p:nvGraphicFramePr>
        <p:xfrm>
          <a:off x="2228850" y="2737527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46" name="Formula" r:id="rId37" imgW="61200" imgH="117360" progId="Equation.Ribbit">
                  <p:embed/>
                </p:oleObj>
              </mc:Choice>
              <mc:Fallback>
                <p:oleObj name="Formula" r:id="rId37" imgW="6120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28850" y="2737527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677"/>
              </p:ext>
            </p:extLst>
          </p:nvPr>
        </p:nvGraphicFramePr>
        <p:xfrm>
          <a:off x="5425978" y="3654448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47" name="Formula" r:id="rId38" imgW="61200" imgH="117360" progId="Equation.Ribbit">
                  <p:embed/>
                </p:oleObj>
              </mc:Choice>
              <mc:Fallback>
                <p:oleObj name="Formula" r:id="rId38" imgW="6120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25978" y="3654448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6730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聚类任务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形式化描述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假定样本集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包含   个无标记样本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每个样本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是一个   维的特征向量，聚类算法将样本集  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划分成   个不相交的簇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其中           ，且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相应地，用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表示样本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的“簇标记”（即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cluster label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即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。于是，聚类的结果可用包含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个元素的簇标记向量                    表示。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453651" y="1608688"/>
          <a:ext cx="2678440" cy="346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00" name="Formula" r:id="rId3" imgW="1376280" imgH="177480" progId="Equation.Ribbit">
                  <p:embed/>
                </p:oleObj>
              </mc:Choice>
              <mc:Fallback>
                <p:oleObj name="Formula" r:id="rId3" imgW="1376280" imgH="177480" progId="Equation.Ribbit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53651" y="1608688"/>
                        <a:ext cx="2678440" cy="346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806815" y="1664577"/>
          <a:ext cx="288866" cy="261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01" name="Formula" r:id="rId5" imgW="132120" imgH="118440" progId="Equation.Ribbit">
                  <p:embed/>
                </p:oleObj>
              </mc:Choice>
              <mc:Fallback>
                <p:oleObj name="Formula" r:id="rId5" imgW="132120" imgH="118440" progId="Equation.Ribbit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06815" y="1664577"/>
                        <a:ext cx="288866" cy="261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050564" y="1931803"/>
          <a:ext cx="2889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02" name="Formula" r:id="rId7" imgW="1419480" imgH="177480" progId="Equation.Ribbit">
                  <p:embed/>
                </p:oleObj>
              </mc:Choice>
              <mc:Fallback>
                <p:oleObj name="Formula" r:id="rId7" imgW="1419480" imgH="177480" progId="Equation.Ribbit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50564" y="1931803"/>
                        <a:ext cx="2889250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4958052" y="2047097"/>
          <a:ext cx="202285" cy="266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03" name="Formula" r:id="rId9" imgW="90360" imgH="118440" progId="Equation.Ribbit">
                  <p:embed/>
                </p:oleObj>
              </mc:Choice>
              <mc:Fallback>
                <p:oleObj name="Formula" r:id="rId9" imgW="90360" imgH="118440" progId="Equation.Ribbit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58052" y="2047097"/>
                        <a:ext cx="202285" cy="266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312638" y="2371346"/>
          <a:ext cx="215895" cy="271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04" name="Formula" r:id="rId11" imgW="124560" imgH="155160" progId="Equation.Ribbit">
                  <p:embed/>
                </p:oleObj>
              </mc:Choice>
              <mc:Fallback>
                <p:oleObj name="Formula" r:id="rId11" imgW="124560" imgH="155160" progId="Equation.Ribbit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12638" y="2371346"/>
                        <a:ext cx="215895" cy="271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623460" y="2335341"/>
          <a:ext cx="163870" cy="32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05" name="Formula" r:id="rId13" imgW="78840" imgH="157680" progId="Equation.Ribbit">
                  <p:embed/>
                </p:oleObj>
              </mc:Choice>
              <mc:Fallback>
                <p:oleObj name="Formula" r:id="rId13" imgW="78840" imgH="157680" progId="Equation.Ribbit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623460" y="2335341"/>
                        <a:ext cx="163870" cy="324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675014" y="2393790"/>
          <a:ext cx="1760537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06" name="Formula" r:id="rId15" imgW="1133640" imgH="177480" progId="Equation.Ribbit">
                  <p:embed/>
                </p:oleObj>
              </mc:Choice>
              <mc:Fallback>
                <p:oleObj name="Formula" r:id="rId15" imgW="1133640" imgH="177480" progId="Equation.Ribbit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675014" y="2393790"/>
                        <a:ext cx="1760537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7128900" y="2374127"/>
          <a:ext cx="1530576" cy="315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07" name="Formula" r:id="rId17" imgW="983520" imgH="203760" progId="Equation.Ribbit">
                  <p:embed/>
                </p:oleObj>
              </mc:Choice>
              <mc:Fallback>
                <p:oleObj name="Formula" r:id="rId17" imgW="983520" imgH="203760" progId="Equation.Ribbit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128900" y="2374127"/>
                        <a:ext cx="1530576" cy="315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900677" y="2708306"/>
          <a:ext cx="125571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08" name="Formula" r:id="rId19" imgW="795240" imgH="208080" progId="Equation.Ribbit">
                  <p:embed/>
                </p:oleObj>
              </mc:Choice>
              <mc:Fallback>
                <p:oleObj name="Formula" r:id="rId19" imgW="795240" imgH="208080" progId="Equation.Ribbit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00677" y="2708306"/>
                        <a:ext cx="1255712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2346237" y="3146484"/>
          <a:ext cx="1917332" cy="301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09" name="Formula" r:id="rId21" imgW="1131840" imgH="177840" progId="Equation.Ribbit">
                  <p:embed/>
                </p:oleObj>
              </mc:Choice>
              <mc:Fallback>
                <p:oleObj name="Formula" r:id="rId21" imgW="1131840" imgH="177840" progId="Equation.Ribbit">
                  <p:embed/>
                  <p:pic>
                    <p:nvPicPr>
                      <p:cNvPr id="16" name="对象 15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346237" y="3146484"/>
                        <a:ext cx="1917332" cy="301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557284" y="3170979"/>
          <a:ext cx="312199" cy="301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10" name="Formula" r:id="rId23" imgW="134640" imgH="130680" progId="Equation.Ribbit">
                  <p:embed/>
                </p:oleObj>
              </mc:Choice>
              <mc:Fallback>
                <p:oleObj name="Formula" r:id="rId23" imgW="134640" imgH="130680" progId="Equation.Ribbit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557284" y="3170979"/>
                        <a:ext cx="312199" cy="301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3166826" y="3511322"/>
          <a:ext cx="924814" cy="313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11" name="Formula" r:id="rId25" imgW="538560" imgH="182520" progId="Equation.Ribbit">
                  <p:embed/>
                </p:oleObj>
              </mc:Choice>
              <mc:Fallback>
                <p:oleObj name="Formula" r:id="rId25" imgW="538560" imgH="182520" progId="Equation.Ribbit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166826" y="3511322"/>
                        <a:ext cx="924814" cy="313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8002617" y="3537674"/>
          <a:ext cx="288866" cy="261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12" name="Formula" r:id="rId27" imgW="132120" imgH="118440" progId="Equation.Ribbit">
                  <p:embed/>
                </p:oleObj>
              </mc:Choice>
              <mc:Fallback>
                <p:oleObj name="Formula" r:id="rId27" imgW="132120" imgH="118440" progId="Equation.Ribbit">
                  <p:embed/>
                  <p:pic>
                    <p:nvPicPr>
                      <p:cNvPr id="19" name="对象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02617" y="3537674"/>
                        <a:ext cx="288866" cy="261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3016243" y="3825586"/>
          <a:ext cx="2539039" cy="33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13" name="Formula" r:id="rId28" imgW="1341360" imgH="177480" progId="Equation.Ribbit">
                  <p:embed/>
                </p:oleObj>
              </mc:Choice>
              <mc:Fallback>
                <p:oleObj name="Formula" r:id="rId28" imgW="1341360" imgH="177480" progId="Equation.Ribbit">
                  <p:embed/>
                  <p:pic>
                    <p:nvPicPr>
                      <p:cNvPr id="20" name="对象 19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016243" y="3825586"/>
                        <a:ext cx="2539039" cy="337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86248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260350" y="1266823"/>
                <a:ext cx="8883650" cy="506178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一个例子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𝑀𝑖𝑛𝑃𝑡𝑠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，则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虚线显示出   领域。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   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是核心对象。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   由    密度直达。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   由    密度可达。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   与    密度相连。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350" y="1266823"/>
                <a:ext cx="8883650" cy="5061787"/>
              </a:xfrm>
              <a:blipFill>
                <a:blip r:embed="rId3"/>
                <a:stretch>
                  <a:fillRect l="-755" t="-15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742" y="1668127"/>
            <a:ext cx="5264994" cy="2482768"/>
          </a:xfrm>
          <a:prstGeom prst="rect">
            <a:avLst/>
          </a:prstGeom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512160"/>
              </p:ext>
            </p:extLst>
          </p:nvPr>
        </p:nvGraphicFramePr>
        <p:xfrm>
          <a:off x="2454069" y="2235593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50" name="Formula" r:id="rId5" imgW="61200" imgH="117360" progId="Equation.Ribbit">
                  <p:embed/>
                </p:oleObj>
              </mc:Choice>
              <mc:Fallback>
                <p:oleObj name="Formula" r:id="rId5" imgW="6120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54069" y="2235593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806275"/>
              </p:ext>
            </p:extLst>
          </p:nvPr>
        </p:nvGraphicFramePr>
        <p:xfrm>
          <a:off x="922442" y="2625013"/>
          <a:ext cx="282575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51" name="Formula" r:id="rId7" imgW="137880" imgH="117360" progId="Equation.Ribbit">
                  <p:embed/>
                </p:oleObj>
              </mc:Choice>
              <mc:Fallback>
                <p:oleObj name="Formula" r:id="rId7" imgW="13788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22442" y="2625013"/>
                        <a:ext cx="282575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740447"/>
              </p:ext>
            </p:extLst>
          </p:nvPr>
        </p:nvGraphicFramePr>
        <p:xfrm>
          <a:off x="899932" y="3047037"/>
          <a:ext cx="290513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52" name="Formula" r:id="rId9" imgW="141480" imgH="117360" progId="Equation.Ribbit">
                  <p:embed/>
                </p:oleObj>
              </mc:Choice>
              <mc:Fallback>
                <p:oleObj name="Formula" r:id="rId9" imgW="14148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99932" y="3047037"/>
                        <a:ext cx="290513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366581"/>
              </p:ext>
            </p:extLst>
          </p:nvPr>
        </p:nvGraphicFramePr>
        <p:xfrm>
          <a:off x="913927" y="3519278"/>
          <a:ext cx="288925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53" name="Formula" r:id="rId11" imgW="141840" imgH="118440" progId="Equation.Ribbit">
                  <p:embed/>
                </p:oleObj>
              </mc:Choice>
              <mc:Fallback>
                <p:oleObj name="Formula" r:id="rId11" imgW="14184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13927" y="3519278"/>
                        <a:ext cx="288925" cy="246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258140"/>
              </p:ext>
            </p:extLst>
          </p:nvPr>
        </p:nvGraphicFramePr>
        <p:xfrm>
          <a:off x="1713660" y="3915553"/>
          <a:ext cx="292100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54" name="Formula" r:id="rId13" imgW="143280" imgH="117360" progId="Equation.Ribbit">
                  <p:embed/>
                </p:oleObj>
              </mc:Choice>
              <mc:Fallback>
                <p:oleObj name="Formula" r:id="rId13" imgW="14328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13660" y="3915553"/>
                        <a:ext cx="292100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163163"/>
              </p:ext>
            </p:extLst>
          </p:nvPr>
        </p:nvGraphicFramePr>
        <p:xfrm>
          <a:off x="1755528" y="3047037"/>
          <a:ext cx="282575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55" name="Formula" r:id="rId15" imgW="137880" imgH="117360" progId="Equation.Ribbit">
                  <p:embed/>
                </p:oleObj>
              </mc:Choice>
              <mc:Fallback>
                <p:oleObj name="Formula" r:id="rId15" imgW="13788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5528" y="3047037"/>
                        <a:ext cx="282575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201679"/>
              </p:ext>
            </p:extLst>
          </p:nvPr>
        </p:nvGraphicFramePr>
        <p:xfrm>
          <a:off x="1768633" y="3490752"/>
          <a:ext cx="282575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56" name="Formula" r:id="rId16" imgW="137880" imgH="117360" progId="Equation.Ribbit">
                  <p:embed/>
                </p:oleObj>
              </mc:Choice>
              <mc:Fallback>
                <p:oleObj name="Formula" r:id="rId16" imgW="13788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68633" y="3490752"/>
                        <a:ext cx="282575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621331"/>
              </p:ext>
            </p:extLst>
          </p:nvPr>
        </p:nvGraphicFramePr>
        <p:xfrm>
          <a:off x="925786" y="3921473"/>
          <a:ext cx="288925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57" name="Formula" r:id="rId17" imgW="141840" imgH="118440" progId="Equation.Ribbit">
                  <p:embed/>
                </p:oleObj>
              </mc:Choice>
              <mc:Fallback>
                <p:oleObj name="Formula" r:id="rId17" imgW="14184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25786" y="3921473"/>
                        <a:ext cx="288925" cy="246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86245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9" name="矩形 25"/>
          <p:cNvSpPr>
            <a:spLocks noChangeArrowheads="1"/>
          </p:cNvSpPr>
          <p:nvPr/>
        </p:nvSpPr>
        <p:spPr bwMode="auto">
          <a:xfrm>
            <a:off x="210327" y="0"/>
            <a:ext cx="4355047" cy="833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微软雅黑" panose="020B0503020204020204" pitchFamily="34" charset="-122"/>
              </a:rPr>
              <a:t>DBSCAN</a:t>
            </a:r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微软雅黑" panose="020B0503020204020204" pitchFamily="34" charset="-122"/>
              </a:rPr>
              <a:t>算法流程</a:t>
            </a:r>
          </a:p>
        </p:txBody>
      </p:sp>
      <p:sp>
        <p:nvSpPr>
          <p:cNvPr id="29" name="Shape 461"/>
          <p:cNvSpPr/>
          <p:nvPr/>
        </p:nvSpPr>
        <p:spPr>
          <a:xfrm>
            <a:off x="1759744" y="2457451"/>
            <a:ext cx="0" cy="288964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</a:ln>
        </p:spPr>
        <p:txBody>
          <a:bodyPr lIns="0" tIns="0" rIns="0" bIns="0"/>
          <a:lstStyle/>
          <a:p>
            <a:pPr defTabSz="171416"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 sz="90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13755" y="1092631"/>
            <a:ext cx="8770610" cy="4685888"/>
          </a:xfrm>
          <a:prstGeom prst="rect">
            <a:avLst/>
          </a:prstGeom>
          <a:noFill/>
          <a:ln w="127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34285" tIns="34285" rIns="34285" bIns="34285" anchor="ctr">
            <a:spAutoFit/>
          </a:bodyPr>
          <a:lstStyle>
            <a:lvl1pPr indent="227013" defTabSz="455613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 defTabSz="455613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 defTabSz="455613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 defTabSz="455613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 defTabSz="455613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latinLnBrk="1">
              <a:lnSpc>
                <a:spcPct val="150000"/>
              </a:lnSpc>
              <a:defRPr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</a:t>
            </a: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算法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：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DBSCAN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。基于高密度连接区域的密度聚类算法。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</a:t>
            </a: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输入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：</a:t>
            </a:r>
            <a:r>
              <a:rPr lang="en-US" altLang="zh-CN" sz="20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 Eps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b="1" i="1" dirty="0" err="1">
                <a:latin typeface="黑体" panose="02010609060101010101" pitchFamily="49" charset="-122"/>
                <a:ea typeface="黑体" panose="02010609060101010101" pitchFamily="49" charset="-122"/>
              </a:rPr>
              <a:t>MinPts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和包含</a:t>
            </a:r>
            <a:r>
              <a:rPr lang="en-US" altLang="zh-CN" sz="20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个对象的数据库。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</a:t>
            </a: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输出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：基于密度的聚类结果。</a:t>
            </a:r>
          </a:p>
          <a:p>
            <a:pPr latinLnBrk="1">
              <a:lnSpc>
                <a:spcPct val="150000"/>
              </a:lnSpc>
              <a:defRPr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方法：</a:t>
            </a:r>
          </a:p>
          <a:p>
            <a:pPr latinLnBrk="1">
              <a:lnSpc>
                <a:spcPct val="150000"/>
              </a:lnSpc>
              <a:defRPr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  ①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任意选取一个没有加簇标签的点</a:t>
            </a:r>
            <a:r>
              <a:rPr lang="en-US" altLang="zh-CN" sz="20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p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；</a:t>
            </a:r>
          </a:p>
          <a:p>
            <a:pPr latinLnBrk="1">
              <a:lnSpc>
                <a:spcPct val="150000"/>
              </a:lnSpc>
              <a:defRPr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  ②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得到所有从</a:t>
            </a:r>
            <a:r>
              <a:rPr lang="en-US" altLang="zh-CN" sz="20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关于</a:t>
            </a:r>
            <a:r>
              <a:rPr lang="en-US" altLang="zh-CN" sz="20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Eps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000" b="1" i="1" dirty="0" err="1">
                <a:latin typeface="黑体" panose="02010609060101010101" pitchFamily="49" charset="-122"/>
                <a:ea typeface="黑体" panose="02010609060101010101" pitchFamily="49" charset="-122"/>
              </a:rPr>
              <a:t>MinPts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密度可达的点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；</a:t>
            </a:r>
          </a:p>
          <a:p>
            <a:pPr latinLnBrk="1">
              <a:lnSpc>
                <a:spcPct val="150000"/>
              </a:lnSpc>
              <a:defRPr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  ③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如果</a:t>
            </a:r>
            <a:r>
              <a:rPr lang="en-US" altLang="zh-CN" sz="20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是一个核心点，形成一个新的簇，给簇内所有对象点加簇标签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；</a:t>
            </a:r>
          </a:p>
          <a:p>
            <a:pPr latinLnBrk="1">
              <a:lnSpc>
                <a:spcPct val="150000"/>
              </a:lnSpc>
              <a:defRPr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  ④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如果</a:t>
            </a:r>
            <a:r>
              <a:rPr lang="en-US" altLang="zh-CN" sz="20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是一个边界点，没有从</a:t>
            </a:r>
            <a:r>
              <a:rPr lang="en-US" altLang="zh-CN" sz="20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密度可达的点，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DBSCAN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将访问</a:t>
            </a:r>
            <a:r>
              <a:rPr lang="zh-CN" altLang="zh-CN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集</a:t>
            </a:r>
            <a:r>
              <a:rPr lang="zh-CN" altLang="zh-CN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的下一个点； 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  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⑤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继续这一过程，直到数据库中的所有点都被处理。 </a:t>
            </a:r>
          </a:p>
        </p:txBody>
      </p:sp>
    </p:spTree>
    <p:extLst>
      <p:ext uri="{BB962C8B-B14F-4D97-AF65-F5344CB8AC3E}">
        <p14:creationId xmlns:p14="http://schemas.microsoft.com/office/powerpoint/2010/main" val="12751736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260350" y="1266823"/>
                <a:ext cx="8883650" cy="506178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对“簇”的定义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由密度可达关系导出的最大密度相连样本集合。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对“簇”的形式化描述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给定领域参数，簇是满足以下性质的非空样本子集：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连接性：                </a:t>
                </a:r>
                <a:r>
                  <a:rPr lang="zh-CN" altLang="en-US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与    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密度相连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最大性：      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en-US" altLang="zh-CN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与    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密度可达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实际上，若   为核心对象，由   密度可达的所有样本组成的集合记为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由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密度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可达</m:t>
                        </m:r>
                      </m:e>
                    </m:d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为满足连接性与最大性的簇。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350" y="1266823"/>
                <a:ext cx="8883650" cy="5061787"/>
              </a:xfrm>
              <a:blipFill>
                <a:blip r:embed="rId3"/>
                <a:stretch>
                  <a:fillRect l="-892" t="-1566" r="-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316369" y="3070512"/>
          <a:ext cx="190833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10" name="Formula" r:id="rId4" imgW="1125360" imgH="169920" progId="Equation.Ribbit">
                  <p:embed/>
                </p:oleObj>
              </mc:Choice>
              <mc:Fallback>
                <p:oleObj name="Formula" r:id="rId4" imgW="1125360" imgH="169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16369" y="3070512"/>
                        <a:ext cx="1908330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343284" y="3107235"/>
          <a:ext cx="220551" cy="206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11" name="Formula" r:id="rId6" imgW="125280" imgH="118080" progId="Equation.Ribbit">
                  <p:embed/>
                </p:oleObj>
              </mc:Choice>
              <mc:Fallback>
                <p:oleObj name="Formula" r:id="rId6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43284" y="3107235"/>
                        <a:ext cx="220551" cy="206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4996651" y="3112095"/>
          <a:ext cx="224433" cy="216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12" name="Formula" r:id="rId8" imgW="134640" imgH="130680" progId="Equation.Ribbit">
                  <p:embed/>
                </p:oleObj>
              </mc:Choice>
              <mc:Fallback>
                <p:oleObj name="Formula" r:id="rId8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96651" y="3112095"/>
                        <a:ext cx="224433" cy="216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299277" y="3503968"/>
          <a:ext cx="738179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13" name="Formula" r:id="rId10" imgW="460440" imgH="156600" progId="Equation.Ribbit">
                  <p:embed/>
                </p:oleObj>
              </mc:Choice>
              <mc:Fallback>
                <p:oleObj name="Formula" r:id="rId10" imgW="460440" imgH="1566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99277" y="3503968"/>
                        <a:ext cx="738179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009825"/>
              </p:ext>
            </p:extLst>
          </p:nvPr>
        </p:nvGraphicFramePr>
        <p:xfrm>
          <a:off x="5669040" y="3496463"/>
          <a:ext cx="1079325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14" name="Formula" r:id="rId12" imgW="636840" imgH="169920" progId="Equation.Ribbit">
                  <p:embed/>
                </p:oleObj>
              </mc:Choice>
              <mc:Fallback>
                <p:oleObj name="Formula" r:id="rId12" imgW="636840" imgH="169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669040" y="3496463"/>
                        <a:ext cx="1079325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192955" y="3524958"/>
          <a:ext cx="227881" cy="213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15" name="Formula" r:id="rId14" imgW="125280" imgH="118080" progId="Equation.Ribbit">
                  <p:embed/>
                </p:oleObj>
              </mc:Choice>
              <mc:Fallback>
                <p:oleObj name="Formula" r:id="rId14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92955" y="3524958"/>
                        <a:ext cx="227881" cy="213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3802228" y="3524959"/>
          <a:ext cx="239462" cy="231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16" name="Formula" r:id="rId15" imgW="134640" imgH="130680" progId="Equation.Ribbit">
                  <p:embed/>
                </p:oleObj>
              </mc:Choice>
              <mc:Fallback>
                <p:oleObj name="Formula" r:id="rId15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02228" y="3524959"/>
                        <a:ext cx="239462" cy="231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3946959"/>
              </p:ext>
            </p:extLst>
          </p:nvPr>
        </p:nvGraphicFramePr>
        <p:xfrm>
          <a:off x="2461007" y="3921174"/>
          <a:ext cx="207359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17" name="Formula" r:id="rId16" imgW="86400" imgH="118440" progId="Equation.Ribbit">
                  <p:embed/>
                </p:oleObj>
              </mc:Choice>
              <mc:Fallback>
                <p:oleObj name="Formula" r:id="rId16" imgW="8640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461007" y="3921174"/>
                        <a:ext cx="207359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985652"/>
              </p:ext>
            </p:extLst>
          </p:nvPr>
        </p:nvGraphicFramePr>
        <p:xfrm>
          <a:off x="4789292" y="3921174"/>
          <a:ext cx="207359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18" name="Formula" r:id="rId18" imgW="86400" imgH="118440" progId="Equation.Ribbit">
                  <p:embed/>
                </p:oleObj>
              </mc:Choice>
              <mc:Fallback>
                <p:oleObj name="Formula" r:id="rId18" imgW="8640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789292" y="3921174"/>
                        <a:ext cx="207359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973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DBSCAN</a:t>
            </a:r>
            <a:r>
              <a:rPr dirty="0">
                <a:latin typeface="黑体" panose="02010609060101010101" pitchFamily="49" charset="-122"/>
                <a:ea typeface="黑体" panose="02010609060101010101" pitchFamily="49" charset="-122"/>
              </a:rPr>
              <a:t>算法伪代码：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0419" name="Picture 3" descr="G:\Users\lamda\Desktop\figures\DBSCA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1486" y="1131134"/>
            <a:ext cx="4229100" cy="50238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78" y="887313"/>
            <a:ext cx="7427843" cy="43530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321" y="5240406"/>
            <a:ext cx="4377151" cy="118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密度聚类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49" y="1266824"/>
            <a:ext cx="1575077" cy="3537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核心对象、非核心对象、噪声分别用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实心圆、空心圆、星形表示，虚线表示簇的划分</a:t>
            </a:r>
          </a:p>
        </p:txBody>
      </p:sp>
      <p:pic>
        <p:nvPicPr>
          <p:cNvPr id="61443" name="Picture 3" descr="G:\Users\lamda\Desktop\figures\DBSCAN_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4619" y="913848"/>
            <a:ext cx="5772431" cy="4965700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5972658"/>
            <a:ext cx="4425812" cy="31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187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9" name="矩形 25"/>
          <p:cNvSpPr>
            <a:spLocks noChangeArrowheads="1"/>
          </p:cNvSpPr>
          <p:nvPr/>
        </p:nvSpPr>
        <p:spPr bwMode="auto">
          <a:xfrm>
            <a:off x="246357" y="127760"/>
            <a:ext cx="3450999" cy="760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微软雅黑" panose="020B0503020204020204" pitchFamily="34" charset="-122"/>
              </a:rPr>
              <a:t>DBSCAN</a:t>
            </a:r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微软雅黑" panose="020B0503020204020204" pitchFamily="34" charset="-122"/>
              </a:rPr>
              <a:t>算法</a:t>
            </a:r>
          </a:p>
        </p:txBody>
      </p:sp>
      <p:sp>
        <p:nvSpPr>
          <p:cNvPr id="29" name="Shape 461"/>
          <p:cNvSpPr/>
          <p:nvPr/>
        </p:nvSpPr>
        <p:spPr>
          <a:xfrm>
            <a:off x="1759744" y="2457451"/>
            <a:ext cx="0" cy="288964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</a:ln>
        </p:spPr>
        <p:txBody>
          <a:bodyPr lIns="0" tIns="0" rIns="0" bIns="0"/>
          <a:lstStyle/>
          <a:p>
            <a:pPr defTabSz="171416"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 sz="900"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4096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3" y="4532738"/>
            <a:ext cx="7409932" cy="1089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矩形 1"/>
          <p:cNvSpPr>
            <a:spLocks noChangeArrowheads="1"/>
          </p:cNvSpPr>
          <p:nvPr/>
        </p:nvSpPr>
        <p:spPr bwMode="auto">
          <a:xfrm>
            <a:off x="299366" y="1071407"/>
            <a:ext cx="8478440" cy="3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228600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from 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sklearn.cluster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import DBSCAN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DBSCAN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主要参数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eps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两个样本被看做邻居节点的最大距离。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min_samples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簇的样本数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metric</a:t>
            </a:r>
            <a:r>
              <a:rPr lang="en-US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距离计算方式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例如：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sklearn.cluster.DBSCAN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(eps=0.5,min_samples=5,metric=‘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euclidean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’)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69465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461"/>
          <p:cNvSpPr/>
          <p:nvPr/>
        </p:nvSpPr>
        <p:spPr>
          <a:xfrm>
            <a:off x="1759744" y="2457451"/>
            <a:ext cx="0" cy="288964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</a:ln>
        </p:spPr>
        <p:txBody>
          <a:bodyPr lIns="0" tIns="0" rIns="0" bIns="0"/>
          <a:lstStyle/>
          <a:p>
            <a:pPr defTabSz="171416"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 sz="900"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41987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96" y="407712"/>
            <a:ext cx="7155985" cy="5489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65209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461"/>
          <p:cNvSpPr/>
          <p:nvPr/>
        </p:nvSpPr>
        <p:spPr>
          <a:xfrm>
            <a:off x="1759744" y="2457451"/>
            <a:ext cx="0" cy="288964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</a:ln>
        </p:spPr>
        <p:txBody>
          <a:bodyPr lIns="0" tIns="0" rIns="0" bIns="0"/>
          <a:lstStyle/>
          <a:p>
            <a:pPr defTabSz="171416"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 sz="90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54625" y="1238291"/>
            <a:ext cx="7615238" cy="4108807"/>
          </a:xfrm>
          <a:prstGeom prst="rect">
            <a:avLst/>
          </a:prstGeom>
          <a:noFill/>
          <a:ln w="127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4285" tIns="34285" rIns="34285" bIns="34285" spcCol="38100" anchor="ctr">
            <a:spAutoFit/>
          </a:bodyPr>
          <a:lstStyle/>
          <a:p>
            <a:pPr marL="342900" lvl="1" indent="-342900" defTabSz="342832" latinLnBrk="1">
              <a:lnSpc>
                <a:spcPct val="150000"/>
              </a:lnSpc>
              <a:spcBef>
                <a:spcPts val="9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优点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lvl="2" indent="-342900" defTabSz="342832" latinLnBrk="1">
              <a:lnSpc>
                <a:spcPct val="150000"/>
              </a:lnSpc>
              <a:spcBef>
                <a:spcPts val="9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形成的簇可以具有任意形状和大小；</a:t>
            </a:r>
          </a:p>
          <a:p>
            <a:pPr marL="685800" lvl="2" indent="-342900" defTabSz="342832" latinLnBrk="1">
              <a:lnSpc>
                <a:spcPct val="150000"/>
              </a:lnSpc>
              <a:spcBef>
                <a:spcPts val="9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可以自动确定形成的簇数目；</a:t>
            </a:r>
          </a:p>
          <a:p>
            <a:pPr marL="685800" lvl="2" indent="-342900" defTabSz="342832" latinLnBrk="1">
              <a:lnSpc>
                <a:spcPct val="150000"/>
              </a:lnSpc>
              <a:spcBef>
                <a:spcPts val="9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可以分离簇和环境噪声；</a:t>
            </a:r>
          </a:p>
          <a:p>
            <a:pPr marL="685800" lvl="2" indent="-342900" defTabSz="342832" latinLnBrk="1">
              <a:lnSpc>
                <a:spcPct val="150000"/>
              </a:lnSpc>
              <a:spcBef>
                <a:spcPts val="9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可以被空间索引结构所支持；</a:t>
            </a:r>
          </a:p>
          <a:p>
            <a:pPr marL="685800" lvl="2" indent="-342900" defTabSz="342832" latinLnBrk="1">
              <a:lnSpc>
                <a:spcPct val="150000"/>
              </a:lnSpc>
              <a:spcBef>
                <a:spcPts val="9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效率高，即使对大数据集也是如此；</a:t>
            </a:r>
          </a:p>
          <a:p>
            <a:pPr marL="685800" lvl="2" indent="-342900" defTabSz="342832" latinLnBrk="1">
              <a:lnSpc>
                <a:spcPct val="150000"/>
              </a:lnSpc>
              <a:spcBef>
                <a:spcPts val="9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一次扫描数据即可完成聚类。</a:t>
            </a:r>
          </a:p>
        </p:txBody>
      </p:sp>
      <p:sp>
        <p:nvSpPr>
          <p:cNvPr id="12" name="矩形 25"/>
          <p:cNvSpPr>
            <a:spLocks noChangeArrowheads="1"/>
          </p:cNvSpPr>
          <p:nvPr/>
        </p:nvSpPr>
        <p:spPr bwMode="auto">
          <a:xfrm>
            <a:off x="181388" y="0"/>
            <a:ext cx="3920159" cy="839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微软雅黑" panose="020B0503020204020204" pitchFamily="34" charset="-122"/>
              </a:rPr>
              <a:t>DBSCAN</a:t>
            </a:r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微软雅黑" panose="020B0503020204020204" pitchFamily="34" charset="-122"/>
              </a:rPr>
              <a:t>算法特点</a:t>
            </a:r>
          </a:p>
        </p:txBody>
      </p:sp>
    </p:spTree>
    <p:extLst>
      <p:ext uri="{BB962C8B-B14F-4D97-AF65-F5344CB8AC3E}">
        <p14:creationId xmlns:p14="http://schemas.microsoft.com/office/powerpoint/2010/main" val="33456757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461"/>
          <p:cNvSpPr/>
          <p:nvPr/>
        </p:nvSpPr>
        <p:spPr>
          <a:xfrm>
            <a:off x="1759744" y="2457451"/>
            <a:ext cx="0" cy="288964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</a:ln>
        </p:spPr>
        <p:txBody>
          <a:bodyPr lIns="0" tIns="0" rIns="0" bIns="0"/>
          <a:lstStyle/>
          <a:p>
            <a:pPr defTabSz="171416"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 sz="90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41981" y="1233375"/>
            <a:ext cx="8198436" cy="4339639"/>
          </a:xfrm>
          <a:prstGeom prst="rect">
            <a:avLst/>
          </a:prstGeom>
          <a:noFill/>
          <a:ln w="127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34285" tIns="34285" rIns="34285" bIns="34285" spcCol="38100" anchor="ctr">
            <a:spAutoFit/>
          </a:bodyPr>
          <a:lstStyle/>
          <a:p>
            <a:pPr marL="285750" lvl="1" indent="-285750" defTabSz="342832" latinLnBrk="1">
              <a:lnSpc>
                <a:spcPct val="150000"/>
              </a:lnSpc>
              <a:spcBef>
                <a:spcPts val="9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缺点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628650" lvl="2" indent="-285750" defTabSz="342832" latinLnBrk="1">
              <a:lnSpc>
                <a:spcPct val="150000"/>
              </a:lnSpc>
              <a:spcBef>
                <a:spcPts val="9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只能发现密度相仿的簇；</a:t>
            </a:r>
          </a:p>
          <a:p>
            <a:pPr marL="628650" lvl="2" indent="-285750" defTabSz="342832" latinLnBrk="1">
              <a:lnSpc>
                <a:spcPct val="150000"/>
              </a:lnSpc>
              <a:spcBef>
                <a:spcPts val="9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对用户定义的参数（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Eps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MinPts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）是敏感的，参数难以确定（特别是对于高维数据），设置的细微不同可能导致差别很大的聚类；</a:t>
            </a:r>
          </a:p>
          <a:p>
            <a:pPr marL="628650" lvl="2" indent="-285750" defTabSz="342832" latinLnBrk="1">
              <a:lnSpc>
                <a:spcPct val="150000"/>
              </a:lnSpc>
              <a:spcBef>
                <a:spcPts val="9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所使用参数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Eps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MinPts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是两个全局参数，不能刻画高维数据内在的聚类结构，因为真实的高维数据常常具有非常倾斜的分布；</a:t>
            </a:r>
          </a:p>
          <a:p>
            <a:pPr marL="628650" lvl="2" indent="-285750" defTabSz="342832" latinLnBrk="1">
              <a:lnSpc>
                <a:spcPct val="150000"/>
              </a:lnSpc>
              <a:spcBef>
                <a:spcPts val="9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计算复杂度至少为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O(n</a:t>
            </a:r>
            <a:r>
              <a:rPr lang="en-US" altLang="zh-CN" sz="2000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，若采用空间索引，计算复杂度为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O(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nlogn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5" name="矩形 25"/>
          <p:cNvSpPr>
            <a:spLocks noChangeArrowheads="1"/>
          </p:cNvSpPr>
          <p:nvPr/>
        </p:nvSpPr>
        <p:spPr bwMode="auto">
          <a:xfrm>
            <a:off x="181388" y="0"/>
            <a:ext cx="3920159" cy="839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微软雅黑" panose="020B0503020204020204" pitchFamily="34" charset="-122"/>
              </a:rPr>
              <a:t>DBSCAN</a:t>
            </a:r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微软雅黑" panose="020B0503020204020204" pitchFamily="34" charset="-122"/>
              </a:rPr>
              <a:t>算法特点</a:t>
            </a:r>
          </a:p>
        </p:txBody>
      </p:sp>
    </p:spTree>
    <p:extLst>
      <p:ext uri="{BB962C8B-B14F-4D97-AF65-F5344CB8AC3E}">
        <p14:creationId xmlns:p14="http://schemas.microsoft.com/office/powerpoint/2010/main" val="2432473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大纲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997883"/>
            <a:ext cx="8616950" cy="51743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2800" dirty="0">
              <a:latin typeface="+mn-ea"/>
              <a:ea typeface="+mn-ea"/>
            </a:endParaRPr>
          </a:p>
          <a:p>
            <a:r>
              <a:rPr lang="zh-CN" altLang="en-US" sz="2800" dirty="0">
                <a:latin typeface="+mn-ea"/>
                <a:ea typeface="+mn-ea"/>
              </a:rPr>
              <a:t> </a:t>
            </a:r>
            <a:r>
              <a:rPr altLang="en-US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聚类任务</a:t>
            </a:r>
            <a:endParaRPr lang="en-US" altLang="en-US" sz="28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zh-CN" dirty="0"/>
          </a:p>
          <a:p>
            <a:r>
              <a:rPr lang="zh-CN" altLang="en-US" sz="2800" dirty="0">
                <a:latin typeface="+mn-ea"/>
                <a:ea typeface="+mn-ea"/>
              </a:rPr>
              <a:t> </a:t>
            </a:r>
            <a:r>
              <a:rPr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性能度量</a:t>
            </a:r>
            <a:endParaRPr lang="en-US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距离计算</a:t>
            </a:r>
            <a:endParaRPr lang="en-US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zh-CN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原型聚类</a:t>
            </a:r>
            <a:endParaRPr lang="en-US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r>
              <a:rPr altLang="en-US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密度聚类</a:t>
            </a:r>
            <a:endParaRPr lang="en-US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r>
              <a:rPr lang="en-US" altLang="zh-CN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层次聚类</a:t>
            </a:r>
            <a:endParaRPr lang="zh-CN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pPr marL="1697400" lvl="4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86829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大纲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997883"/>
            <a:ext cx="8616950" cy="51743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2800" dirty="0">
              <a:latin typeface="+mn-ea"/>
              <a:ea typeface="+mn-ea"/>
            </a:endParaRPr>
          </a:p>
          <a:p>
            <a:r>
              <a:rPr lang="zh-CN" altLang="en-US" sz="2800" dirty="0">
                <a:latin typeface="+mn-ea"/>
                <a:ea typeface="+mn-ea"/>
              </a:rPr>
              <a:t> </a:t>
            </a:r>
            <a:r>
              <a:rPr altLang="en-US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聚类任务</a:t>
            </a:r>
            <a:endParaRPr lang="en-US" altLang="en-US" sz="28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性能度量</a:t>
            </a:r>
            <a:endParaRPr lang="en-US" altLang="en-US" sz="28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距离计算</a:t>
            </a:r>
            <a:endParaRPr lang="en-US" altLang="en-US" sz="28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原型聚类</a:t>
            </a:r>
            <a:endParaRPr lang="en-US" altLang="en-US" sz="28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r>
              <a:rPr altLang="en-US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密度聚类</a:t>
            </a:r>
            <a:endParaRPr lang="en-US" altLang="en-US" sz="28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</a:rPr>
              <a:t>层次聚类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697400" lvl="4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073407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层次聚类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60350" y="1423235"/>
            <a:ext cx="8616950" cy="4930775"/>
          </a:xfrm>
        </p:spPr>
        <p:txBody>
          <a:bodyPr/>
          <a:lstStyle/>
          <a:p>
            <a:pPr lvl="0">
              <a:defRPr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层次聚类试图在不同层次对数据集进行划分，从而形成树形的聚类结构。数据集划分既可采用“自底向上”的聚合策略，也可采用“自顶向下”的分拆策略。</a:t>
            </a:r>
            <a:endParaRPr lang="en-US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AGNES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算法（自底向上的层次聚类算法）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>
              <a:buNone/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首先，将样本中的每一个样本看做一个初始聚类簇，然后在算法运行的每一步中找出距离最近的两个聚类簇进行合并，该过程不断重复，直到达到预设的聚类簇的个数。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>
              <a:buNone/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这里两个聚类簇    和    的距离，可以有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种度量方式。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047495"/>
              </p:ext>
            </p:extLst>
          </p:nvPr>
        </p:nvGraphicFramePr>
        <p:xfrm>
          <a:off x="3012439" y="4016196"/>
          <a:ext cx="245454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76" name="Formula" r:id="rId3" imgW="143280" imgH="157320" progId="Equation.Ribbit">
                  <p:embed/>
                </p:oleObj>
              </mc:Choice>
              <mc:Fallback>
                <p:oleObj name="Formula" r:id="rId3" imgW="143280" imgH="157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12439" y="4016196"/>
                        <a:ext cx="245454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87240"/>
              </p:ext>
            </p:extLst>
          </p:nvPr>
        </p:nvGraphicFramePr>
        <p:xfrm>
          <a:off x="3840832" y="4016196"/>
          <a:ext cx="242242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77" name="Formula" r:id="rId5" imgW="153000" imgH="169920" progId="Equation.Ribbit">
                  <p:embed/>
                </p:oleObj>
              </mc:Choice>
              <mc:Fallback>
                <p:oleObj name="Formula" r:id="rId5" imgW="153000" imgH="169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40832" y="4016196"/>
                        <a:ext cx="242242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层次聚类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42950" y="2002092"/>
            <a:ext cx="8616950" cy="241617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最小距离：</a:t>
            </a:r>
            <a:endParaRPr lang="en-US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None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None/>
            </a:pPr>
            <a:r>
              <a:rPr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最大距离：</a:t>
            </a:r>
            <a:endParaRPr lang="en-US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None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None/>
            </a:pPr>
            <a:r>
              <a:rPr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平均距离：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369648"/>
              </p:ext>
            </p:extLst>
          </p:nvPr>
        </p:nvGraphicFramePr>
        <p:xfrm>
          <a:off x="2660146" y="2120559"/>
          <a:ext cx="3828335" cy="482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45" name="Formula" r:id="rId3" imgW="2116440" imgH="266400" progId="Equation.Ribbit">
                  <p:embed/>
                </p:oleObj>
              </mc:Choice>
              <mc:Fallback>
                <p:oleObj name="Formula" r:id="rId3" imgW="2116440" imgH="266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0146" y="2120559"/>
                        <a:ext cx="3828335" cy="4824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635913"/>
              </p:ext>
            </p:extLst>
          </p:nvPr>
        </p:nvGraphicFramePr>
        <p:xfrm>
          <a:off x="2660146" y="2944310"/>
          <a:ext cx="3828335" cy="478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46" name="Formula" r:id="rId5" imgW="2132280" imgH="266400" progId="Equation.Ribbit">
                  <p:embed/>
                </p:oleObj>
              </mc:Choice>
              <mc:Fallback>
                <p:oleObj name="Formula" r:id="rId5" imgW="2132280" imgH="266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0146" y="2944310"/>
                        <a:ext cx="3828335" cy="478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616386"/>
              </p:ext>
            </p:extLst>
          </p:nvPr>
        </p:nvGraphicFramePr>
        <p:xfrm>
          <a:off x="2660146" y="3639377"/>
          <a:ext cx="4612871" cy="760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47" name="Formula" r:id="rId7" imgW="2619000" imgH="431640" progId="Equation.Ribbit">
                  <p:embed/>
                </p:oleObj>
              </mc:Choice>
              <mc:Fallback>
                <p:oleObj name="Formula" r:id="rId7" imgW="2619000" imgH="43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0146" y="3639377"/>
                        <a:ext cx="4612871" cy="760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3021496" y="4436376"/>
            <a:ext cx="5340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-apple-system"/>
              </a:rPr>
              <a:t>计算量比较大，但结果比前两种方法更合理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88481" y="2458023"/>
            <a:ext cx="2319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-apple-system"/>
              </a:rPr>
              <a:t>容易受极端值的影响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4513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层次聚类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树状图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计算示例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280" y="974230"/>
            <a:ext cx="3419475" cy="381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432" y="5230316"/>
            <a:ext cx="5413513" cy="76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04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层次聚类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树状图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数据点之间的距离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3852"/>
            <a:ext cx="9018104" cy="285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369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层次聚类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树状图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数据点与组合数据点间的距离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1" y="1712945"/>
            <a:ext cx="9077739" cy="28225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381" y="4836778"/>
            <a:ext cx="6612835" cy="10851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76" y="5207882"/>
            <a:ext cx="1898499" cy="40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227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层次聚类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树状图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14576" y="955398"/>
            <a:ext cx="8616950" cy="575423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重复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6" y="1308258"/>
            <a:ext cx="7832035" cy="24842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16" y="3859039"/>
            <a:ext cx="7459179" cy="229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07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层次聚类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树状图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组合数据点间的距离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80" y="1842247"/>
            <a:ext cx="7966489" cy="10232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604" y="1266824"/>
            <a:ext cx="4524128" cy="492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931" y="2917324"/>
            <a:ext cx="4997933" cy="16014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931" y="4649857"/>
            <a:ext cx="48672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187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层次聚类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树状图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41" y="934278"/>
            <a:ext cx="7452615" cy="489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622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层次聚类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AGNES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lang="en-US" altLang="zh-CN" dirty="0"/>
              <a:t>AGNES</a:t>
            </a:r>
            <a:r>
              <a:rPr dirty="0"/>
              <a:t>算法伪代码：</a:t>
            </a:r>
            <a:endParaRPr lang="zh-CN" altLang="en-US" dirty="0"/>
          </a:p>
        </p:txBody>
      </p:sp>
      <p:pic>
        <p:nvPicPr>
          <p:cNvPr id="64515" name="Picture 3" descr="G:\Users\lamda\Desktop\figures\AGNES_al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1169130"/>
            <a:ext cx="3994150" cy="50856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性能度量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09073" y="1266822"/>
            <a:ext cx="9020383" cy="48436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聚类性能度量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亦称为聚类“有效性指标”（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validity index</a:t>
            </a:r>
            <a:r>
              <a:rPr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00000"/>
              </a:lnSpc>
            </a:pPr>
            <a:r>
              <a:rPr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直观来讲：</a:t>
            </a:r>
            <a:endParaRPr lang="en-US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我们希望“物以类聚”，即同一簇的样本尽可能彼此相似，不同簇的样本尽可能不同。换言之，</a:t>
            </a:r>
            <a:r>
              <a:rPr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聚类结果的“</a:t>
            </a:r>
            <a:r>
              <a:rPr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簇内相似度</a:t>
            </a:r>
            <a:r>
              <a:rPr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”（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intra-cluster similarity</a:t>
            </a:r>
            <a:r>
              <a:rPr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且“</a:t>
            </a:r>
            <a:r>
              <a:rPr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簇间相似度</a:t>
            </a:r>
            <a:r>
              <a:rPr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”（</a:t>
            </a:r>
            <a:r>
              <a:rPr lang="en-US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inter-cluster similarity</a:t>
            </a:r>
            <a:r>
              <a:rPr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</a:t>
            </a:r>
            <a:r>
              <a:rPr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，这样的聚类效果较好</a:t>
            </a:r>
            <a:r>
              <a:rPr lang="en-US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  <a:p>
            <a:pPr>
              <a:buNone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5018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层次聚类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树状图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西瓜数据集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4.0-AGNES</a:t>
            </a:r>
            <a:r>
              <a:rPr dirty="0">
                <a:latin typeface="黑体" panose="02010609060101010101" pitchFamily="49" charset="-122"/>
                <a:ea typeface="黑体" panose="02010609060101010101" pitchFamily="49" charset="-122"/>
              </a:rPr>
              <a:t>算法树状图：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3491" name="Picture 3" descr="G:\Users\lamda\Desktop\figures\AGNES_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350" y="1628210"/>
            <a:ext cx="6064250" cy="45566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层次聚类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树状图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西瓜数据集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4.0-AGNES</a:t>
            </a:r>
            <a:r>
              <a:rPr dirty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簇的划分</a:t>
            </a:r>
            <a:r>
              <a:rPr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443"/>
            <a:ext cx="9144000" cy="313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969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层次聚类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923924"/>
            <a:ext cx="8616950" cy="575423"/>
          </a:xfrm>
        </p:spPr>
        <p:txBody>
          <a:bodyPr/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K=7,6,5,4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时的</a:t>
            </a:r>
            <a:r>
              <a:rPr dirty="0">
                <a:latin typeface="黑体" panose="02010609060101010101" pitchFamily="49" charset="-122"/>
                <a:ea typeface="黑体" panose="02010609060101010101" pitchFamily="49" charset="-122"/>
              </a:rPr>
              <a:t>聚类效果：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301750"/>
            <a:ext cx="5338763" cy="474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1" y="48747"/>
            <a:ext cx="6985192" cy="66303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51183" y="868017"/>
            <a:ext cx="5426765" cy="331305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483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2" y="291547"/>
            <a:ext cx="8815948" cy="651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643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452" y="771319"/>
            <a:ext cx="7014748" cy="581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25"/>
          <p:cNvSpPr>
            <a:spLocks noChangeArrowheads="1"/>
          </p:cNvSpPr>
          <p:nvPr/>
        </p:nvSpPr>
        <p:spPr bwMode="auto">
          <a:xfrm>
            <a:off x="53009" y="-79513"/>
            <a:ext cx="4890052" cy="970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6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  <a:cs typeface="+mj-cs"/>
                <a:sym typeface="微软雅黑" panose="020B0503020204020204" pitchFamily="34" charset="-122"/>
              </a:rPr>
              <a:t>sklearn</a:t>
            </a:r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  <a:cs typeface="+mj-cs"/>
                <a:sym typeface="微软雅黑" panose="020B0503020204020204" pitchFamily="34" charset="-122"/>
              </a:rPr>
              <a:t>聚类算法比较</a:t>
            </a:r>
          </a:p>
        </p:txBody>
      </p:sp>
    </p:spTree>
    <p:extLst>
      <p:ext uri="{BB962C8B-B14F-4D97-AF65-F5344CB8AC3E}">
        <p14:creationId xmlns:p14="http://schemas.microsoft.com/office/powerpoint/2010/main" val="29491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性能度量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3"/>
            <a:ext cx="8616950" cy="4833188"/>
          </a:xfrm>
        </p:spPr>
        <p:txBody>
          <a:bodyPr>
            <a:normAutofit/>
          </a:bodyPr>
          <a:lstStyle/>
          <a:p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聚类性能度量：</a:t>
            </a:r>
            <a:endParaRPr lang="en-US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altLang="en-US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外部指标</a:t>
            </a:r>
            <a:r>
              <a:rPr lang="en-US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(external index)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25800" lvl="1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将聚类结果与某个“参考模型”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(reference model)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进行比较。</a:t>
            </a:r>
            <a:endParaRPr lang="en-US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altLang="en-US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内部指标</a:t>
            </a:r>
            <a:r>
              <a:rPr lang="en-US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(internal index)</a:t>
            </a:r>
          </a:p>
          <a:p>
            <a:pPr marL="325800" lvl="1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直接考察聚类结果而不用任何参考模型。</a:t>
            </a:r>
            <a:endParaRPr lang="en-US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None/>
            </a:pP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666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机器学习v2.1rgb</Template>
  <TotalTime>5701</TotalTime>
  <Words>3423</Words>
  <Application>Microsoft Office PowerPoint</Application>
  <PresentationFormat>全屏显示(4:3)</PresentationFormat>
  <Paragraphs>456</Paragraphs>
  <Slides>85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85</vt:i4>
      </vt:variant>
    </vt:vector>
  </HeadingPairs>
  <TitlesOfParts>
    <vt:vector size="103" baseType="lpstr">
      <vt:lpstr>-apple-system</vt:lpstr>
      <vt:lpstr>Microsoft YaHei UI</vt:lpstr>
      <vt:lpstr>方正准圆简体</vt:lpstr>
      <vt:lpstr>黑体</vt:lpstr>
      <vt:lpstr>宋体</vt:lpstr>
      <vt:lpstr>微软雅黑</vt:lpstr>
      <vt:lpstr>幼圆</vt:lpstr>
      <vt:lpstr>Arial</vt:lpstr>
      <vt:lpstr>Calibri</vt:lpstr>
      <vt:lpstr>Cambria Math</vt:lpstr>
      <vt:lpstr>Helvetica</vt:lpstr>
      <vt:lpstr>Times New Roman</vt:lpstr>
      <vt:lpstr>Verdana</vt:lpstr>
      <vt:lpstr>Wingdings</vt:lpstr>
      <vt:lpstr>机器学习v2.1rgb</vt:lpstr>
      <vt:lpstr>Formula</vt:lpstr>
      <vt:lpstr>Equation</vt:lpstr>
      <vt:lpstr>Equation.AxMath</vt:lpstr>
      <vt:lpstr>机器学习  Machine Learning</vt:lpstr>
      <vt:lpstr>大纲</vt:lpstr>
      <vt:lpstr>大纲</vt:lpstr>
      <vt:lpstr>基本概念</vt:lpstr>
      <vt:lpstr>聚类任务</vt:lpstr>
      <vt:lpstr>聚类任务</vt:lpstr>
      <vt:lpstr>大纲</vt:lpstr>
      <vt:lpstr>性能度量</vt:lpstr>
      <vt:lpstr>性能度量</vt:lpstr>
      <vt:lpstr>性能度量</vt:lpstr>
      <vt:lpstr>性能度量 - 外部指标</vt:lpstr>
      <vt:lpstr>性能度量 – 内部指标</vt:lpstr>
      <vt:lpstr>性能度量 – 内部指标</vt:lpstr>
      <vt:lpstr>大纲</vt:lpstr>
      <vt:lpstr>距离计算</vt:lpstr>
      <vt:lpstr>距离计算</vt:lpstr>
      <vt:lpstr>距离计算</vt:lpstr>
      <vt:lpstr>距离计算</vt:lpstr>
      <vt:lpstr>距离度量</vt:lpstr>
      <vt:lpstr>距离度量</vt:lpstr>
      <vt:lpstr>大纲</vt:lpstr>
      <vt:lpstr>原型聚类</vt:lpstr>
      <vt:lpstr>原型聚类 – k均值算法</vt:lpstr>
      <vt:lpstr>原型聚类 – k均值算法</vt:lpstr>
      <vt:lpstr>原型聚类 – k均值算法</vt:lpstr>
      <vt:lpstr>PowerPoint 演示文稿</vt:lpstr>
      <vt:lpstr>PowerPoint 演示文稿</vt:lpstr>
      <vt:lpstr>应用实例</vt:lpstr>
      <vt:lpstr>规格化处理</vt:lpstr>
      <vt:lpstr>初始化</vt:lpstr>
      <vt:lpstr>计算距离</vt:lpstr>
      <vt:lpstr>聚类</vt:lpstr>
      <vt:lpstr>调整簇中心点</vt:lpstr>
      <vt:lpstr>迭代</vt:lpstr>
      <vt:lpstr>分析</vt:lpstr>
      <vt:lpstr>原型聚类 – k均值算法</vt:lpstr>
      <vt:lpstr>原型聚类 – k均值算法</vt:lpstr>
      <vt:lpstr>原型聚类 – k均值算法</vt:lpstr>
      <vt:lpstr>k-means算法分析</vt:lpstr>
      <vt:lpstr>原型聚类 – 学习向量量化</vt:lpstr>
      <vt:lpstr>原型聚类 – 学习向量量化</vt:lpstr>
      <vt:lpstr>原型聚类 – 学习向量量化</vt:lpstr>
      <vt:lpstr>原型聚类 – 高斯混合聚类</vt:lpstr>
      <vt:lpstr>原型聚类 – 高斯混合聚类</vt:lpstr>
      <vt:lpstr>原型聚类 – 高斯混合聚类</vt:lpstr>
      <vt:lpstr>原型聚类 – 高斯混合聚类</vt:lpstr>
      <vt:lpstr>原型聚类 – 高斯混合聚类</vt:lpstr>
      <vt:lpstr>原型聚类 – 高斯混合聚类</vt:lpstr>
      <vt:lpstr>原型聚类 – 高斯混合聚类</vt:lpstr>
      <vt:lpstr>原型聚类 – 高斯混合聚类</vt:lpstr>
      <vt:lpstr>高斯混合聚类 – 模型求解（续）</vt:lpstr>
      <vt:lpstr>高斯混合聚类</vt:lpstr>
      <vt:lpstr>高斯混合聚类</vt:lpstr>
      <vt:lpstr>PowerPoint 演示文稿</vt:lpstr>
      <vt:lpstr>大纲</vt:lpstr>
      <vt:lpstr>PowerPoint 演示文稿</vt:lpstr>
      <vt:lpstr>密度聚类</vt:lpstr>
      <vt:lpstr>PowerPoint 演示文稿</vt:lpstr>
      <vt:lpstr>密度聚类</vt:lpstr>
      <vt:lpstr>密度聚类</vt:lpstr>
      <vt:lpstr>PowerPoint 演示文稿</vt:lpstr>
      <vt:lpstr>密度聚类</vt:lpstr>
      <vt:lpstr>密度聚类</vt:lpstr>
      <vt:lpstr>密度聚类</vt:lpstr>
      <vt:lpstr>密度聚类</vt:lpstr>
      <vt:lpstr>PowerPoint 演示文稿</vt:lpstr>
      <vt:lpstr>PowerPoint 演示文稿</vt:lpstr>
      <vt:lpstr>PowerPoint 演示文稿</vt:lpstr>
      <vt:lpstr>PowerPoint 演示文稿</vt:lpstr>
      <vt:lpstr>大纲</vt:lpstr>
      <vt:lpstr>层次聚类</vt:lpstr>
      <vt:lpstr>层次聚类</vt:lpstr>
      <vt:lpstr>层次聚类 – 树状图</vt:lpstr>
      <vt:lpstr>层次聚类 – 树状图</vt:lpstr>
      <vt:lpstr>层次聚类 – 树状图</vt:lpstr>
      <vt:lpstr>层次聚类 – 树状图</vt:lpstr>
      <vt:lpstr>层次聚类 – 树状图</vt:lpstr>
      <vt:lpstr>层次聚类 – 树状图</vt:lpstr>
      <vt:lpstr>层次聚类 – AGNES算法</vt:lpstr>
      <vt:lpstr>层次聚类 – 树状图</vt:lpstr>
      <vt:lpstr>层次聚类 – 树状图</vt:lpstr>
      <vt:lpstr>层次聚类</vt:lpstr>
      <vt:lpstr>PowerPoint 演示文稿</vt:lpstr>
      <vt:lpstr>PowerPoint 演示文稿</vt:lpstr>
      <vt:lpstr>PowerPoint 演示文稿</vt:lpstr>
    </vt:vector>
  </TitlesOfParts>
  <Company>LAMDA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机器学习-第九章</dc:title>
  <dc:creator>yx</dc:creator>
  <cp:lastModifiedBy>yx</cp:lastModifiedBy>
  <cp:revision>711</cp:revision>
  <dcterms:created xsi:type="dcterms:W3CDTF">2015-06-30T12:15:09Z</dcterms:created>
  <dcterms:modified xsi:type="dcterms:W3CDTF">2023-05-14T15:23:42Z</dcterms:modified>
</cp:coreProperties>
</file>